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CAC9A-B401-447F-85E2-DDE3171E4261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918D1-0C93-4622-A021-EFBE0331B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sr-Cyrl-CS" dirty="0" smtClean="0">
                <a:latin typeface="Times New Roman" pitchFamily="18" charset="0"/>
              </a:rPr>
              <a:t>ПРЕТЕРМИНСКИ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ПОРОЂАЈ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ПОСТТЕРМИНСКИ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</a:t>
            </a:r>
            <a:r>
              <a:rPr lang="en-US" smtClean="0">
                <a:latin typeface="Times New Roman" pitchFamily="18" charset="0"/>
              </a:rPr>
              <a:t>O</a:t>
            </a:r>
            <a:r>
              <a:rPr lang="sr-Cyrl-CS" smtClean="0">
                <a:latin typeface="Times New Roman" pitchFamily="18" charset="0"/>
              </a:rPr>
              <a:t>РОЂАЈ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</a:rPr>
              <a:t>Проф</a:t>
            </a:r>
            <a:r>
              <a:rPr lang="en-US" dirty="0" smtClean="0">
                <a:latin typeface="Times New Roman" pitchFamily="18" charset="0"/>
              </a:rPr>
              <a:t>. </a:t>
            </a:r>
            <a:r>
              <a:rPr lang="sr-Cyrl-CS" dirty="0" smtClean="0">
                <a:latin typeface="Times New Roman" pitchFamily="18" charset="0"/>
              </a:rPr>
              <a:t>др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Горан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</a:t>
            </a:r>
            <a:r>
              <a:rPr lang="sr-Latn-CS" dirty="0" smtClean="0">
                <a:latin typeface="Times New Roman" pitchFamily="18" charset="0"/>
              </a:rPr>
              <a:t>. </a:t>
            </a:r>
            <a:r>
              <a:rPr lang="sr-Cyrl-CS" dirty="0" smtClean="0">
                <a:latin typeface="Times New Roman" pitchFamily="18" charset="0"/>
              </a:rPr>
              <a:t>Бабић</a:t>
            </a:r>
            <a:endParaRPr lang="sr-Latn-CS" dirty="0" smtClean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РДС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CS" i="1" dirty="0">
                <a:latin typeface="Times New Roman" pitchFamily="18" charset="0"/>
              </a:rPr>
              <a:t>Respiratorni distres sindrom </a:t>
            </a:r>
            <a:r>
              <a:rPr lang="sr-Latn-CS" dirty="0" smtClean="0">
                <a:latin typeface="Times New Roman" pitchFamily="18" charset="0"/>
              </a:rPr>
              <a:t>(</a:t>
            </a:r>
            <a:r>
              <a:rPr lang="sr-Cyrl-CS" dirty="0" smtClean="0">
                <a:latin typeface="Times New Roman" pitchFamily="18" charset="0"/>
              </a:rPr>
              <a:t>РДС</a:t>
            </a:r>
            <a:r>
              <a:rPr lang="sr-Latn-CS" dirty="0" smtClean="0">
                <a:latin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</a:rPr>
              <a:t>наст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усл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недостатка 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лв</a:t>
            </a:r>
            <a:r>
              <a:rPr lang="sr-Latn-CS" dirty="0" smtClean="0">
                <a:latin typeface="Times New Roman" pitchFamily="18" charset="0"/>
              </a:rPr>
              <a:t>eo</a:t>
            </a:r>
            <a:r>
              <a:rPr lang="sr-Cyrl-CS" dirty="0" smtClean="0">
                <a:latin typeface="Times New Roman" pitchFamily="18" charset="0"/>
              </a:rPr>
              <a:t>ларн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су</a:t>
            </a:r>
            <a:r>
              <a:rPr lang="sr-Cyrl-CS" dirty="0">
                <a:latin typeface="Times New Roman" pitchFamily="18" charset="0"/>
              </a:rPr>
              <a:t>р</a:t>
            </a:r>
            <a:r>
              <a:rPr lang="sr-Cyrl-CS" dirty="0" smtClean="0">
                <a:latin typeface="Times New Roman" pitchFamily="18" charset="0"/>
              </a:rPr>
              <a:t>ф</a:t>
            </a:r>
            <a:r>
              <a:rPr lang="sr-Latn-CS" dirty="0" smtClean="0">
                <a:latin typeface="Times New Roman" pitchFamily="18" charset="0"/>
              </a:rPr>
              <a:t>ak</a:t>
            </a:r>
            <a:r>
              <a:rPr lang="sr-Cyrl-CS" dirty="0" smtClean="0">
                <a:latin typeface="Times New Roman" pitchFamily="18" charset="0"/>
              </a:rPr>
              <a:t>т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ta </a:t>
            </a:r>
            <a:r>
              <a:rPr lang="sr-Cyrl-CS" dirty="0" smtClean="0">
                <a:latin typeface="Times New Roman" pitchFamily="18" charset="0"/>
              </a:rPr>
              <a:t>збо</a:t>
            </a:r>
            <a:r>
              <a:rPr lang="sr-Latn-CS" dirty="0" smtClean="0">
                <a:latin typeface="Times New Roman" pitchFamily="18" charset="0"/>
              </a:rPr>
              <a:t>g </a:t>
            </a:r>
            <a:r>
              <a:rPr lang="sr-Cyrl-CS" dirty="0" smtClean="0">
                <a:latin typeface="Times New Roman" pitchFamily="18" charset="0"/>
              </a:rPr>
              <a:t>структурне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зр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л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сти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плућа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Претставља н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јзн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ч</a:t>
            </a:r>
            <a:r>
              <a:rPr lang="sr-Latn-CS" dirty="0" smtClean="0">
                <a:latin typeface="Times New Roman" pitchFamily="18" charset="0"/>
              </a:rPr>
              <a:t>aj</a:t>
            </a:r>
            <a:r>
              <a:rPr lang="sr-Cyrl-CS" dirty="0" smtClean="0">
                <a:latin typeface="Times New Roman" pitchFamily="18" charset="0"/>
              </a:rPr>
              <a:t>ни</a:t>
            </a:r>
            <a:r>
              <a:rPr lang="sr-Latn-CS" dirty="0" smtClean="0">
                <a:latin typeface="Times New Roman" pitchFamily="18" charset="0"/>
              </a:rPr>
              <a:t>j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водећи узр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к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</a:rPr>
              <a:t>m</a:t>
            </a:r>
            <a:r>
              <a:rPr lang="sr-Latn-CS" i="1" dirty="0" smtClean="0">
                <a:latin typeface="Times New Roman" pitchFamily="18" charset="0"/>
              </a:rPr>
              <a:t>or</a:t>
            </a:r>
            <a:r>
              <a:rPr lang="en-US" i="1" dirty="0" err="1" smtClean="0">
                <a:latin typeface="Times New Roman" pitchFamily="18" charset="0"/>
              </a:rPr>
              <a:t>tal</a:t>
            </a:r>
            <a:r>
              <a:rPr lang="sr-Latn-CS" i="1" dirty="0" smtClean="0">
                <a:latin typeface="Times New Roman" pitchFamily="18" charset="0"/>
              </a:rPr>
              <a:t>iteta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i="1" dirty="0" smtClean="0">
                <a:latin typeface="Times New Roman" pitchFamily="18" charset="0"/>
              </a:rPr>
              <a:t> mor</a:t>
            </a:r>
            <a:r>
              <a:rPr lang="en-US" i="1" dirty="0" smtClean="0">
                <a:latin typeface="Times New Roman" pitchFamily="18" charset="0"/>
              </a:rPr>
              <a:t>bid</a:t>
            </a:r>
            <a:r>
              <a:rPr lang="sr-Latn-CS" i="1" dirty="0" smtClean="0">
                <a:latin typeface="Times New Roman" pitchFamily="18" charset="0"/>
              </a:rPr>
              <a:t>it</a:t>
            </a:r>
            <a:r>
              <a:rPr lang="en-US" i="1" dirty="0" smtClean="0">
                <a:latin typeface="Times New Roman" pitchFamily="18" charset="0"/>
              </a:rPr>
              <a:t>e</a:t>
            </a:r>
            <a:r>
              <a:rPr lang="sr-Latn-CS" i="1" dirty="0" smtClean="0">
                <a:latin typeface="Times New Roman" pitchFamily="18" charset="0"/>
              </a:rPr>
              <a:t>ta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вр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м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рођене деце.</a:t>
            </a:r>
            <a:r>
              <a:rPr lang="sr-Latn-CS" dirty="0" smtClean="0">
                <a:latin typeface="Times New Roman" pitchFamily="18" charset="0"/>
              </a:rPr>
              <a:t> </a:t>
            </a:r>
            <a:endParaRPr lang="sr-Latn-C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714202"/>
          </a:xfrm>
        </p:spPr>
        <p:txBody>
          <a:bodyPr>
            <a:normAutofit fontScale="90000"/>
          </a:bodyPr>
          <a:lstStyle/>
          <a:p>
            <a:r>
              <a:rPr lang="sr-Cyrl-CS" dirty="0" smtClean="0">
                <a:latin typeface="Times New Roman" pitchFamily="18" charset="0"/>
              </a:rPr>
              <a:t>Ризик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настанка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РСД</a:t>
            </a:r>
            <a:r>
              <a:rPr lang="sr-Latn-CS" dirty="0" smtClean="0">
                <a:latin typeface="Times New Roman" pitchFamily="18" charset="0"/>
              </a:rPr>
              <a:t/>
            </a:r>
            <a:br>
              <a:rPr lang="sr-Latn-CS" dirty="0" smtClean="0">
                <a:latin typeface="Times New Roman" pitchFamily="18" charset="0"/>
              </a:rPr>
            </a:br>
            <a:r>
              <a:rPr lang="sr-Cyrl-CS" dirty="0" smtClean="0">
                <a:latin typeface="Times New Roman" pitchFamily="18" charset="0"/>
              </a:rPr>
              <a:t>обрнуто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пропорционалан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недељама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гестације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</a:rPr>
              <a:t>НГ</a:t>
            </a:r>
            <a:r>
              <a:rPr lang="sr-Latn-CS" dirty="0" smtClean="0">
                <a:latin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075240" cy="3849291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itchFamily="18" charset="0"/>
                <a:cs typeface="Arial" charset="0"/>
              </a:rPr>
              <a:t>&lt;</a:t>
            </a:r>
            <a:r>
              <a:rPr lang="sr-Latn-CS" dirty="0">
                <a:latin typeface="Times New Roman" pitchFamily="18" charset="0"/>
                <a:cs typeface="Arial" charset="0"/>
              </a:rPr>
              <a:t> 28 </a:t>
            </a:r>
            <a:r>
              <a:rPr lang="sr-Cyrl-CS" dirty="0" smtClean="0">
                <a:latin typeface="Times New Roman" pitchFamily="18" charset="0"/>
                <a:cs typeface="Arial" charset="0"/>
              </a:rPr>
              <a:t>НГ</a:t>
            </a:r>
            <a:r>
              <a:rPr lang="sr-Latn-CS" dirty="0" smtClean="0">
                <a:latin typeface="Times New Roman" pitchFamily="18" charset="0"/>
                <a:cs typeface="Arial" charset="0"/>
              </a:rPr>
              <a:t> </a:t>
            </a:r>
            <a:r>
              <a:rPr lang="sr-Latn-CS" dirty="0">
                <a:latin typeface="Times New Roman" pitchFamily="18" charset="0"/>
                <a:cs typeface="Arial" charset="0"/>
              </a:rPr>
              <a:t>– 80%</a:t>
            </a:r>
          </a:p>
          <a:p>
            <a:pPr>
              <a:defRPr/>
            </a:pPr>
            <a:r>
              <a:rPr lang="en-US" dirty="0">
                <a:latin typeface="Times New Roman" pitchFamily="18" charset="0"/>
                <a:cs typeface="Arial" charset="0"/>
              </a:rPr>
              <a:t>&lt;</a:t>
            </a:r>
            <a:r>
              <a:rPr lang="sr-Latn-CS" dirty="0">
                <a:latin typeface="Times New Roman" pitchFamily="18" charset="0"/>
                <a:cs typeface="Arial" charset="0"/>
              </a:rPr>
              <a:t> 30 </a:t>
            </a:r>
            <a:r>
              <a:rPr lang="sr-Cyrl-CS" dirty="0" smtClean="0">
                <a:latin typeface="Times New Roman" pitchFamily="18" charset="0"/>
                <a:cs typeface="Arial" charset="0"/>
              </a:rPr>
              <a:t>НГ</a:t>
            </a:r>
            <a:r>
              <a:rPr lang="sr-Latn-CS" dirty="0" smtClean="0">
                <a:latin typeface="Times New Roman" pitchFamily="18" charset="0"/>
                <a:cs typeface="Arial" charset="0"/>
              </a:rPr>
              <a:t> </a:t>
            </a:r>
            <a:r>
              <a:rPr lang="sr-Latn-CS" dirty="0">
                <a:latin typeface="Times New Roman" pitchFamily="18" charset="0"/>
                <a:cs typeface="Arial" charset="0"/>
              </a:rPr>
              <a:t>– 50%</a:t>
            </a:r>
          </a:p>
          <a:p>
            <a:pPr>
              <a:defRPr/>
            </a:pPr>
            <a:r>
              <a:rPr lang="sr-Latn-CS" dirty="0">
                <a:latin typeface="Times New Roman" pitchFamily="18" charset="0"/>
                <a:cs typeface="Arial" charset="0"/>
              </a:rPr>
              <a:t>35 </a:t>
            </a:r>
            <a:r>
              <a:rPr lang="sr-Cyrl-CS" dirty="0" smtClean="0">
                <a:latin typeface="Times New Roman" pitchFamily="18" charset="0"/>
                <a:cs typeface="Arial" charset="0"/>
              </a:rPr>
              <a:t>НГ</a:t>
            </a:r>
            <a:r>
              <a:rPr lang="sr-Latn-CS" dirty="0" smtClean="0">
                <a:latin typeface="Times New Roman" pitchFamily="18" charset="0"/>
                <a:cs typeface="Arial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Arial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Arial" charset="0"/>
              </a:rPr>
              <a:t> </a:t>
            </a:r>
            <a:r>
              <a:rPr lang="sr-Latn-CS" dirty="0">
                <a:latin typeface="Times New Roman" pitchFamily="18" charset="0"/>
                <a:cs typeface="Arial" charset="0"/>
              </a:rPr>
              <a:t>36 </a:t>
            </a:r>
            <a:r>
              <a:rPr lang="sr-Cyrl-CS" dirty="0" smtClean="0">
                <a:latin typeface="Times New Roman" pitchFamily="18" charset="0"/>
                <a:cs typeface="Arial" charset="0"/>
              </a:rPr>
              <a:t>НГ</a:t>
            </a:r>
            <a:r>
              <a:rPr lang="sr-Latn-CS" dirty="0" smtClean="0">
                <a:latin typeface="Times New Roman" pitchFamily="18" charset="0"/>
                <a:cs typeface="Arial" charset="0"/>
              </a:rPr>
              <a:t> </a:t>
            </a:r>
            <a:r>
              <a:rPr lang="sr-Latn-CS" dirty="0">
                <a:latin typeface="Times New Roman" pitchFamily="18" charset="0"/>
                <a:cs typeface="Arial" charset="0"/>
              </a:rPr>
              <a:t>– 2%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Секундарно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kongenitalna dijafragmalna hernija</a:t>
            </a: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aspiracija mekonijuma</a:t>
            </a: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pneumonija/sepsa</a:t>
            </a:r>
          </a:p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плућне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Latn-CS" sz="4000" i="1" dirty="0">
                <a:latin typeface="Times New Roman" pitchFamily="18" charset="0"/>
              </a:rPr>
              <a:t>hemoragije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КЛИНИЧКА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tahipneja</a:t>
            </a:r>
            <a:r>
              <a:rPr lang="sr-Latn-CS" sz="4000" dirty="0">
                <a:latin typeface="Times New Roman" pitchFamily="18" charset="0"/>
              </a:rPr>
              <a:t> (</a:t>
            </a:r>
            <a:r>
              <a:rPr lang="sr-Latn-CS" sz="4000" i="1" dirty="0">
                <a:latin typeface="Times New Roman" pitchFamily="18" charset="0"/>
              </a:rPr>
              <a:t>respiracije</a:t>
            </a:r>
            <a:r>
              <a:rPr lang="sr-Latn-CS" sz="4000" dirty="0">
                <a:latin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Arial" charset="0"/>
              </a:rPr>
              <a:t>&gt;</a:t>
            </a:r>
            <a:r>
              <a:rPr lang="sr-Latn-CS" sz="4000" dirty="0">
                <a:latin typeface="Times New Roman" pitchFamily="18" charset="0"/>
                <a:cs typeface="Arial" charset="0"/>
              </a:rPr>
              <a:t> </a:t>
            </a:r>
            <a:r>
              <a:rPr lang="sr-Latn-CS" sz="4000" dirty="0" smtClean="0">
                <a:latin typeface="Times New Roman" pitchFamily="18" charset="0"/>
                <a:cs typeface="Arial" charset="0"/>
              </a:rPr>
              <a:t>60/</a:t>
            </a:r>
            <a:r>
              <a:rPr lang="sr-Cyrl-CS" sz="4000" dirty="0" smtClean="0">
                <a:latin typeface="Times New Roman" pitchFamily="18" charset="0"/>
                <a:cs typeface="Arial" charset="0"/>
              </a:rPr>
              <a:t>мин</a:t>
            </a:r>
            <a:r>
              <a:rPr lang="sr-Latn-CS" sz="4000" dirty="0" smtClean="0">
                <a:latin typeface="Times New Roman" pitchFamily="18" charset="0"/>
                <a:cs typeface="Arial" charset="0"/>
              </a:rPr>
              <a:t>)</a:t>
            </a:r>
            <a:endParaRPr lang="sr-Latn-CS" sz="4000" dirty="0">
              <a:latin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  <a:cs typeface="Arial" charset="0"/>
              </a:rPr>
              <a:t>dispnea</a:t>
            </a: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  <a:cs typeface="Arial" charset="0"/>
              </a:rPr>
              <a:t>dijafragmalno </a:t>
            </a:r>
            <a:r>
              <a:rPr lang="sr-Cyrl-CS" sz="4000" dirty="0" smtClean="0">
                <a:latin typeface="Times New Roman" pitchFamily="18" charset="0"/>
                <a:cs typeface="Arial" charset="0"/>
              </a:rPr>
              <a:t>дисање</a:t>
            </a:r>
            <a:endParaRPr lang="sr-Latn-CS" sz="4000" dirty="0">
              <a:latin typeface="Times New Roman" pitchFamily="18" charset="0"/>
              <a:cs typeface="Arial" charset="0"/>
            </a:endParaRP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  <a:cs typeface="Arial" charset="0"/>
              </a:rPr>
              <a:t>ekspiratorno</a:t>
            </a:r>
            <a:r>
              <a:rPr lang="sr-Latn-CS" sz="4000" dirty="0">
                <a:latin typeface="Times New Roman" pitchFamily="18" charset="0"/>
                <a:cs typeface="Arial" charset="0"/>
              </a:rPr>
              <a:t> </a:t>
            </a:r>
            <a:r>
              <a:rPr lang="sr-Cyrl-CS" sz="4000" dirty="0" smtClean="0">
                <a:latin typeface="Times New Roman" pitchFamily="18" charset="0"/>
                <a:cs typeface="Arial" charset="0"/>
              </a:rPr>
              <a:t>јечањ</a:t>
            </a:r>
            <a:r>
              <a:rPr lang="sr-Latn-CS" sz="4000" dirty="0" smtClean="0">
                <a:latin typeface="Times New Roman" pitchFamily="18" charset="0"/>
                <a:cs typeface="Arial" charset="0"/>
              </a:rPr>
              <a:t>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latin typeface="Times New Roman" pitchFamily="18" charset="0"/>
              </a:rPr>
              <a:t>Антенатална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кортикостероидна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Антенатална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кортикостероидна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терапија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Latn-CS" i="1" dirty="0" smtClean="0">
                <a:latin typeface="Times New Roman" pitchFamily="18" charset="0"/>
              </a:rPr>
              <a:t>ACS</a:t>
            </a:r>
            <a:r>
              <a:rPr lang="sr-Latn-CS" dirty="0" smtClean="0">
                <a:latin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</a:rPr>
              <a:t>убрзав</a:t>
            </a:r>
            <a:r>
              <a:rPr lang="sr-Latn-CS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фет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лну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</a:t>
            </a:r>
            <a:r>
              <a:rPr lang="sr-Latn-CS" dirty="0" smtClean="0">
                <a:latin typeface="Times New Roman" pitchFamily="18" charset="0"/>
              </a:rPr>
              <a:t>u</a:t>
            </a:r>
            <a:r>
              <a:rPr lang="sr-Cyrl-CS" dirty="0" smtClean="0">
                <a:latin typeface="Times New Roman" pitchFamily="18" charset="0"/>
              </a:rPr>
              <a:t>ћну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тур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цију</a:t>
            </a:r>
            <a:r>
              <a:rPr lang="sr-Latn-CS" dirty="0" smtClean="0">
                <a:latin typeface="Times New Roman" pitchFamily="18" charset="0"/>
              </a:rPr>
              <a:t> a </a:t>
            </a:r>
            <a:r>
              <a:rPr lang="sr-Cyrl-CS" dirty="0" smtClean="0">
                <a:latin typeface="Times New Roman" pitchFamily="18" charset="0"/>
              </a:rPr>
              <a:t>р</a:t>
            </a:r>
            <a:r>
              <a:rPr lang="sr-Cyrl-CS" dirty="0">
                <a:latin typeface="Times New Roman" pitchFamily="18" charset="0"/>
              </a:rPr>
              <a:t>у</a:t>
            </a:r>
            <a:r>
              <a:rPr lang="sr-Cyrl-CS" dirty="0" smtClean="0">
                <a:latin typeface="Times New Roman" pitchFamily="18" charset="0"/>
              </a:rPr>
              <a:t>тински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</a:t>
            </a:r>
            <a:r>
              <a:rPr lang="sr-Latn-CS" dirty="0" smtClean="0">
                <a:latin typeface="Times New Roman" pitchFamily="18" charset="0"/>
              </a:rPr>
              <a:t>e </a:t>
            </a:r>
            <a:r>
              <a:rPr lang="sr-Cyrl-CS" dirty="0" smtClean="0">
                <a:latin typeface="Times New Roman" pitchFamily="18" charset="0"/>
              </a:rPr>
              <a:t>при</a:t>
            </a:r>
            <a:r>
              <a:rPr lang="sr-Latn-CS" dirty="0" smtClean="0">
                <a:latin typeface="Times New Roman" pitchFamily="18" charset="0"/>
              </a:rPr>
              <a:t>me</a:t>
            </a:r>
            <a:r>
              <a:rPr lang="sr-Cyrl-CS" dirty="0" smtClean="0">
                <a:latin typeface="Times New Roman" pitchFamily="18" charset="0"/>
              </a:rPr>
              <a:t>њу</a:t>
            </a:r>
            <a:r>
              <a:rPr lang="sr-Latn-CS" dirty="0" smtClean="0">
                <a:latin typeface="Times New Roman" pitchFamily="18" charset="0"/>
              </a:rPr>
              <a:t>j</a:t>
            </a:r>
            <a:r>
              <a:rPr lang="sr-Cyrl-CS" dirty="0" smtClean="0">
                <a:latin typeface="Times New Roman" pitchFamily="18" charset="0"/>
              </a:rPr>
              <a:t>е</a:t>
            </a:r>
            <a:r>
              <a:rPr lang="sr-Latn-CS" dirty="0" smtClean="0">
                <a:latin typeface="Times New Roman" pitchFamily="18" charset="0"/>
              </a:rPr>
              <a:t> u </a:t>
            </a:r>
            <a:r>
              <a:rPr lang="sr-Cyrl-CS" dirty="0" smtClean="0">
                <a:latin typeface="Times New Roman" pitchFamily="18" charset="0"/>
              </a:rPr>
              <a:t>трудноћам</a:t>
            </a:r>
            <a:r>
              <a:rPr lang="sr-Latn-CS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код</a:t>
            </a:r>
            <a:r>
              <a:rPr lang="sr-Latn-CS" dirty="0" smtClean="0">
                <a:latin typeface="Times New Roman" pitchFamily="18" charset="0"/>
              </a:rPr>
              <a:t> ko</a:t>
            </a:r>
            <a:r>
              <a:rPr lang="sr-Cyrl-CS" dirty="0" smtClean="0">
                <a:latin typeface="Times New Roman" pitchFamily="18" charset="0"/>
              </a:rPr>
              <a:t>јих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ст</a:t>
            </a:r>
            <a:r>
              <a:rPr lang="sr-Latn-CS" dirty="0" smtClean="0">
                <a:latin typeface="Times New Roman" pitchFamily="18" charset="0"/>
              </a:rPr>
              <a:t>oj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ризик</a:t>
            </a:r>
            <a:r>
              <a:rPr lang="sr-Latn-CS" dirty="0" smtClean="0">
                <a:latin typeface="Times New Roman" pitchFamily="18" charset="0"/>
              </a:rPr>
              <a:t> o</a:t>
            </a:r>
            <a:r>
              <a:rPr lang="sr-Cyrl-CS" dirty="0" smtClean="0">
                <a:latin typeface="Times New Roman" pitchFamily="18" charset="0"/>
              </a:rPr>
              <a:t>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врем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ђа</a:t>
            </a:r>
            <a:r>
              <a:rPr lang="sr-Latn-CS" dirty="0" smtClean="0">
                <a:latin typeface="Times New Roman" pitchFamily="18" charset="0"/>
              </a:rPr>
              <a:t>ja, </a:t>
            </a:r>
            <a:r>
              <a:rPr lang="sr-Cyrl-CS" dirty="0" smtClean="0">
                <a:latin typeface="Times New Roman" pitchFamily="18" charset="0"/>
              </a:rPr>
              <a:t>заснивајући се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претпоставци д</a:t>
            </a:r>
            <a:r>
              <a:rPr lang="sr-Latn-CS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корист превазилази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ризике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који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в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з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са</a:t>
            </a:r>
            <a:r>
              <a:rPr lang="sr-Latn-CS" dirty="0" smtClean="0">
                <a:latin typeface="Times New Roman" pitchFamily="18" charset="0"/>
              </a:rPr>
              <a:t> o</a:t>
            </a:r>
            <a:r>
              <a:rPr lang="sr-Cyrl-CS" dirty="0" smtClean="0">
                <a:latin typeface="Times New Roman" pitchFamily="18" charset="0"/>
              </a:rPr>
              <a:t>в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врстом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терапије</a:t>
            </a:r>
            <a:r>
              <a:rPr lang="sr-Latn-CS" dirty="0" smtClean="0">
                <a:latin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>
                <a:latin typeface="Times New Roman" pitchFamily="18" charset="0"/>
              </a:rPr>
              <a:t>ACS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sr-Latn-CS" i="1" dirty="0">
                <a:latin typeface="Times New Roman" pitchFamily="18" charset="0"/>
              </a:rPr>
              <a:t>ACS</a:t>
            </a:r>
            <a:r>
              <a:rPr lang="sr-Latn-CS" dirty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се користе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клиничком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раду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више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три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дец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није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циљу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смањења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учесталости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две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најчешћ</a:t>
            </a:r>
            <a:r>
              <a:rPr lang="sr-Latn-CS" dirty="0" smtClean="0">
                <a:latin typeface="Times New Roman" pitchFamily="18" charset="0"/>
              </a:rPr>
              <a:t>e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најозбиљније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компликац</a:t>
            </a:r>
            <a:r>
              <a:rPr lang="sr-Cyrl-CS" dirty="0">
                <a:latin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превр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мено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ђен</a:t>
            </a:r>
            <a:r>
              <a:rPr lang="sr-Latn-CS" dirty="0" smtClean="0">
                <a:latin typeface="Times New Roman" pitchFamily="18" charset="0"/>
              </a:rPr>
              <a:t>e </a:t>
            </a:r>
            <a:r>
              <a:rPr lang="sr-Cyrl-CS" dirty="0" smtClean="0">
                <a:latin typeface="Times New Roman" pitchFamily="18" charset="0"/>
              </a:rPr>
              <a:t>дец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Latn-CS" dirty="0">
                <a:latin typeface="Times New Roman" pitchFamily="18" charset="0"/>
              </a:rPr>
              <a:t>:</a:t>
            </a:r>
          </a:p>
          <a:p>
            <a:pPr>
              <a:defRPr/>
            </a:pPr>
            <a:r>
              <a:rPr lang="sr-Latn-CS" dirty="0">
                <a:latin typeface="Times New Roman" pitchFamily="18" charset="0"/>
              </a:rPr>
              <a:t> </a:t>
            </a:r>
            <a:r>
              <a:rPr lang="sr-Latn-CS" i="1" dirty="0">
                <a:latin typeface="Times New Roman" pitchFamily="18" charset="0"/>
              </a:rPr>
              <a:t>respiratornog disters sindroma (RDS)</a:t>
            </a:r>
          </a:p>
          <a:p>
            <a:pPr>
              <a:defRPr/>
            </a:pPr>
            <a:r>
              <a:rPr lang="sr-Latn-CS" i="1" dirty="0">
                <a:latin typeface="Times New Roman" pitchFamily="18" charset="0"/>
              </a:rPr>
              <a:t> intraventrikularne hemoragije (IVH)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5400" i="1" dirty="0" smtClean="0">
                <a:latin typeface="Times New Roman" pitchFamily="18" charset="0"/>
              </a:rPr>
              <a:t>risk-benefit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4000" dirty="0" smtClean="0">
                <a:latin typeface="Times New Roman" pitchFamily="18" charset="0"/>
              </a:rPr>
              <a:t>Ни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један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фармаколошки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агенс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у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перинаталној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медицини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није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изазвао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толико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контроверзи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кроз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одређени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временски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период</a:t>
            </a:r>
            <a:r>
              <a:rPr lang="sr-Latn-CS" sz="4000" dirty="0" smtClean="0">
                <a:latin typeface="Times New Roman" pitchFamily="18" charset="0"/>
              </a:rPr>
              <a:t>, </a:t>
            </a:r>
            <a:r>
              <a:rPr lang="sr-Cyrl-CS" sz="4000" dirty="0" smtClean="0">
                <a:latin typeface="Times New Roman" pitchFamily="18" charset="0"/>
              </a:rPr>
              <a:t>као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што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је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употреба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кортикостероида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код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фетуса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новорођенчади</a:t>
            </a:r>
            <a:endParaRPr lang="sr-Latn-CS" sz="4000" dirty="0" smtClean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dirty="0" smtClean="0">
                <a:latin typeface="Times New Roman" pitchFamily="18" charset="0"/>
              </a:rPr>
              <a:t>Prevremene rupture plodovih </a:t>
            </a:r>
            <a:r>
              <a:rPr lang="sr-Latn-CS" i="1" dirty="0" smtClean="0">
                <a:latin typeface="Times New Roman" pitchFamily="18" charset="0"/>
              </a:rPr>
              <a:t>(PROM)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антибиотици</a:t>
            </a:r>
            <a:r>
              <a:rPr lang="sr-Latn-CS" sz="4400" dirty="0" smtClean="0">
                <a:latin typeface="Times New Roman" pitchFamily="18" charset="0"/>
              </a:rPr>
              <a:t> (</a:t>
            </a:r>
            <a:r>
              <a:rPr lang="sr-Cyrl-CS" sz="4400" dirty="0" smtClean="0">
                <a:latin typeface="Times New Roman" pitchFamily="18" charset="0"/>
              </a:rPr>
              <a:t>еритромицин</a:t>
            </a:r>
            <a:r>
              <a:rPr lang="sr-Latn-CS" sz="4400" dirty="0" smtClean="0">
                <a:latin typeface="Times New Roman" pitchFamily="18" charset="0"/>
              </a:rPr>
              <a:t>  </a:t>
            </a:r>
            <a:r>
              <a:rPr lang="sr-Latn-CS" sz="4400" dirty="0">
                <a:latin typeface="Times New Roman" pitchFamily="18" charset="0"/>
              </a:rPr>
              <a:t>500 </a:t>
            </a:r>
            <a:r>
              <a:rPr lang="sr-Cyrl-CS" sz="4400" dirty="0" smtClean="0">
                <a:latin typeface="Times New Roman" pitchFamily="18" charset="0"/>
              </a:rPr>
              <a:t>мг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на</a:t>
            </a:r>
            <a:r>
              <a:rPr lang="sr-Latn-CS" sz="4400" dirty="0" smtClean="0">
                <a:latin typeface="Times New Roman" pitchFamily="18" charset="0"/>
              </a:rPr>
              <a:t> 6</a:t>
            </a:r>
            <a:r>
              <a:rPr lang="sr-Cyrl-CS" sz="4400" dirty="0" smtClean="0">
                <a:latin typeface="Times New Roman" pitchFamily="18" charset="0"/>
              </a:rPr>
              <a:t>с</a:t>
            </a:r>
            <a:r>
              <a:rPr lang="sr-Latn-CS" sz="4400" dirty="0" smtClean="0">
                <a:latin typeface="Times New Roman" pitchFamily="18" charset="0"/>
              </a:rPr>
              <a:t>)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токолитици</a:t>
            </a:r>
            <a:r>
              <a:rPr lang="sr-Latn-CS" sz="4400" dirty="0" smtClean="0">
                <a:latin typeface="Times New Roman" pitchFamily="18" charset="0"/>
              </a:rPr>
              <a:t> (</a:t>
            </a:r>
            <a:r>
              <a:rPr lang="sr-Cyrl-CS" sz="4400" dirty="0" smtClean="0">
                <a:latin typeface="Times New Roman" pitchFamily="18" charset="0"/>
              </a:rPr>
              <a:t>може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продужити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трудноћу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до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Latn-CS" sz="4400" dirty="0">
                <a:latin typeface="Times New Roman" pitchFamily="18" charset="0"/>
              </a:rPr>
              <a:t>48 </a:t>
            </a:r>
            <a:r>
              <a:rPr lang="sr-Cyrl-CS" sz="4400" dirty="0" smtClean="0">
                <a:latin typeface="Times New Roman" pitchFamily="18" charset="0"/>
              </a:rPr>
              <a:t>сати</a:t>
            </a:r>
            <a:r>
              <a:rPr lang="sr-Latn-CS" sz="4400" dirty="0" smtClean="0">
                <a:latin typeface="Times New Roman" pitchFamily="18" charset="0"/>
              </a:rPr>
              <a:t>) 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кортикостероиди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endParaRPr lang="sr-Latn-CS" sz="44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4800" dirty="0" smtClean="0">
                <a:latin typeface="Times New Roman" pitchFamily="18" charset="0"/>
              </a:rPr>
              <a:t>Кортикостероиди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Примењени пре рођења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они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потстичу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ензиме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који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учествују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стварању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surfakt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sr-Latn-CS" i="1" dirty="0" smtClean="0">
                <a:latin typeface="Times New Roman" pitchFamily="18" charset="0"/>
              </a:rPr>
              <a:t>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гене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за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продукцију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протеина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surfakt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sr-Latn-CS" i="1" dirty="0" smtClean="0">
                <a:latin typeface="Times New Roman" pitchFamily="18" charset="0"/>
              </a:rPr>
              <a:t>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побољшавају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квалитет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продукованог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surfakt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sr-Latn-CS" i="1" dirty="0" smtClean="0">
                <a:latin typeface="Times New Roman" pitchFamily="18" charset="0"/>
              </a:rPr>
              <a:t>t</a:t>
            </a:r>
            <a:r>
              <a:rPr lang="sr-Cyrl-CS" i="1" dirty="0" smtClean="0">
                <a:latin typeface="Times New Roman" pitchFamily="18" charset="0"/>
              </a:rPr>
              <a:t>а</a:t>
            </a:r>
            <a:r>
              <a:rPr lang="sr-Latn-CS" dirty="0" smtClean="0">
                <a:latin typeface="Times New Roman" pitchFamily="18" charset="0"/>
              </a:rPr>
              <a:t>,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убрзавају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структурну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матурацију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плућа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алвеолизацију</a:t>
            </a:r>
            <a:endParaRPr lang="sr-Latn-C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значајно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смањују</a:t>
            </a:r>
            <a:r>
              <a:rPr lang="sr-Latn-CS" dirty="0" smtClean="0">
                <a:latin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потребу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за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применом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вештачког </a:t>
            </a:r>
            <a:r>
              <a:rPr lang="sr-Latn-CS" sz="4400" i="1" dirty="0" smtClean="0">
                <a:latin typeface="Times New Roman" pitchFamily="18" charset="0"/>
              </a:rPr>
              <a:t>surfaktanta</a:t>
            </a:r>
            <a:endParaRPr lang="sr-Latn-CS" sz="4400" i="1" dirty="0">
              <a:latin typeface="Times New Roman" pitchFamily="18" charset="0"/>
            </a:endParaRPr>
          </a:p>
          <a:p>
            <a:pPr>
              <a:defRPr/>
            </a:pPr>
            <a:r>
              <a:rPr lang="sr-Latn-CS" sz="4400" dirty="0">
                <a:latin typeface="Times New Roman" pitchFamily="18" charset="0"/>
              </a:rPr>
              <a:t> </a:t>
            </a:r>
            <a:r>
              <a:rPr lang="sr-Latn-CS" sz="4400" i="1" dirty="0">
                <a:latin typeface="Times New Roman" pitchFamily="18" charset="0"/>
              </a:rPr>
              <a:t>intraventrikularnu hemoragiju (IVH) </a:t>
            </a:r>
            <a:r>
              <a:rPr lang="sr-Cyrl-CS" sz="4400" dirty="0" smtClean="0">
                <a:latin typeface="Times New Roman" pitchFamily="18" charset="0"/>
              </a:rPr>
              <a:t>у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дец</a:t>
            </a:r>
            <a:r>
              <a:rPr lang="sr-Latn-CS" sz="4400" dirty="0" smtClean="0">
                <a:latin typeface="Times New Roman" pitchFamily="18" charset="0"/>
              </a:rPr>
              <a:t>e </a:t>
            </a:r>
            <a:r>
              <a:rPr lang="sr-Latn-CS" sz="4400" dirty="0">
                <a:latin typeface="Times New Roman" pitchFamily="18" charset="0"/>
              </a:rPr>
              <a:t>&lt;</a:t>
            </a:r>
            <a:r>
              <a:rPr lang="sr-Latn-CS" sz="4400" dirty="0" smtClean="0">
                <a:latin typeface="Times New Roman" pitchFamily="18" charset="0"/>
              </a:rPr>
              <a:t>34</a:t>
            </a:r>
            <a:r>
              <a:rPr lang="sr-Cyrl-CS" sz="4400" dirty="0" smtClean="0">
                <a:latin typeface="Times New Roman" pitchFamily="18" charset="0"/>
              </a:rPr>
              <a:t>НГ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Latn-CS" sz="4400" dirty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учесталост 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тежину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Latn-CS" sz="4400" i="1" dirty="0">
                <a:latin typeface="Times New Roman" pitchFamily="18" charset="0"/>
              </a:rPr>
              <a:t>RDS-a</a:t>
            </a:r>
            <a:endParaRPr lang="sr-Latn-CS" sz="4400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ПРЕТЕРМИНСКИ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ПОРОЂАЈ</a:t>
            </a:r>
            <a:r>
              <a:rPr lang="sr-Latn-C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Претермински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или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превремени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порођај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наступа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између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24 (20)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37 </a:t>
            </a:r>
            <a:r>
              <a:rPr lang="sr-Cyrl-CS" dirty="0" smtClean="0">
                <a:latin typeface="Times New Roman" pitchFamily="18" charset="0"/>
              </a:rPr>
              <a:t>НГ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Поред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напретка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медицине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дуже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једног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века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учесталост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непромењена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(</a:t>
            </a:r>
            <a:r>
              <a:rPr lang="sr-Latn-CS" dirty="0" smtClean="0">
                <a:latin typeface="Times New Roman" pitchFamily="18" charset="0"/>
              </a:rPr>
              <a:t>5-10%</a:t>
            </a:r>
            <a:r>
              <a:rPr lang="sr-Cyrl-CS" dirty="0">
                <a:latin typeface="Times New Roman" pitchFamily="18" charset="0"/>
              </a:rPr>
              <a:t>)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Доња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граница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старости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трудноће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којој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прематурус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способан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за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живот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ван материце је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највећој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мери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везана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за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степен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развоја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интензивне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неге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Mortali</a:t>
            </a:r>
            <a:r>
              <a:rPr lang="sr-Latn-CS" i="1" dirty="0" smtClean="0">
                <a:latin typeface="Times New Roman" pitchFamily="18" charset="0"/>
              </a:rPr>
              <a:t>t</a:t>
            </a:r>
            <a:r>
              <a:rPr lang="en-US" i="1" dirty="0" smtClean="0">
                <a:latin typeface="Times New Roman" pitchFamily="18" charset="0"/>
              </a:rPr>
              <a:t>e</a:t>
            </a:r>
            <a:r>
              <a:rPr lang="sr-Latn-CS" i="1" dirty="0" smtClean="0">
                <a:latin typeface="Times New Roman" pitchFamily="18" charset="0"/>
              </a:rPr>
              <a:t>t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приближно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100%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23</a:t>
            </a:r>
            <a:r>
              <a:rPr lang="sr-Cyrl-CS" dirty="0" smtClean="0">
                <a:latin typeface="Times New Roman" pitchFamily="18" charset="0"/>
              </a:rPr>
              <a:t>НГ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око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10%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29</a:t>
            </a:r>
            <a:r>
              <a:rPr lang="sr-Cyrl-CS" dirty="0" smtClean="0">
                <a:latin typeface="Times New Roman" pitchFamily="18" charset="0"/>
              </a:rPr>
              <a:t>НГ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</a:t>
            </a:r>
            <a:r>
              <a:rPr lang="sr-Latn-CS" dirty="0" smtClean="0">
                <a:latin typeface="Times New Roman" pitchFamily="18" charset="0"/>
              </a:rPr>
              <a:t> 34</a:t>
            </a:r>
            <a:r>
              <a:rPr lang="sr-Cyrl-CS" dirty="0" smtClean="0">
                <a:latin typeface="Times New Roman" pitchFamily="18" charset="0"/>
              </a:rPr>
              <a:t>НГ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после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↓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>
                <a:latin typeface="Times New Roman" pitchFamily="18" charset="0"/>
              </a:rPr>
              <a:t>заједно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уз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i="1" dirty="0" smtClean="0">
                <a:latin typeface="Times New Roman" pitchFamily="18" charset="0"/>
              </a:rPr>
              <a:t>surfaktant</a:t>
            </a:r>
            <a:r>
              <a:rPr lang="sr-Latn-CS" dirty="0" smtClean="0">
                <a:latin typeface="Times New Roman" pitchFamily="18" charset="0"/>
              </a:rPr>
              <a:t>  </a:t>
            </a:r>
            <a:r>
              <a:rPr lang="sr-Cyrl-CS" dirty="0" smtClean="0">
                <a:latin typeface="Times New Roman" pitchFamily="18" charset="0"/>
              </a:rPr>
              <a:t>умањују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mortalitet</a:t>
            </a:r>
          </a:p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Учесталост 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т</a:t>
            </a:r>
            <a:r>
              <a:rPr lang="sr-Latn-CS" sz="4000" dirty="0" smtClean="0">
                <a:latin typeface="Times New Roman" pitchFamily="18" charset="0"/>
              </a:rPr>
              <a:t>e</a:t>
            </a:r>
            <a:r>
              <a:rPr lang="sr-Cyrl-CS" sz="4000" dirty="0" smtClean="0">
                <a:latin typeface="Times New Roman" pitchFamily="18" charset="0"/>
              </a:rPr>
              <a:t>жин</a:t>
            </a:r>
            <a:r>
              <a:rPr lang="sr-Latn-CS" sz="4000" dirty="0" smtClean="0">
                <a:latin typeface="Times New Roman" pitchFamily="18" charset="0"/>
              </a:rPr>
              <a:t>u </a:t>
            </a:r>
            <a:r>
              <a:rPr lang="sr-Latn-CS" sz="4000" i="1" dirty="0">
                <a:latin typeface="Times New Roman" pitchFamily="18" charset="0"/>
              </a:rPr>
              <a:t>RDS-a</a:t>
            </a:r>
          </a:p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синдром</a:t>
            </a:r>
            <a:r>
              <a:rPr lang="sr-Latn-CS" sz="4000" dirty="0" smtClean="0">
                <a:latin typeface="Times New Roman" pitchFamily="18" charset="0"/>
              </a:rPr>
              <a:t> „</a:t>
            </a:r>
            <a:r>
              <a:rPr lang="sr-Cyrl-CS" sz="4000" dirty="0" smtClean="0">
                <a:latin typeface="Times New Roman" pitchFamily="18" charset="0"/>
              </a:rPr>
              <a:t>цурења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в</a:t>
            </a:r>
            <a:r>
              <a:rPr lang="sr-Latn-CS" sz="4000" dirty="0" smtClean="0">
                <a:latin typeface="Times New Roman" pitchFamily="18" charset="0"/>
              </a:rPr>
              <a:t>a</a:t>
            </a:r>
            <a:r>
              <a:rPr lang="sr-Cyrl-CS" sz="4000" dirty="0" smtClean="0">
                <a:latin typeface="Times New Roman" pitchFamily="18" charset="0"/>
              </a:rPr>
              <a:t>зд</a:t>
            </a:r>
            <a:r>
              <a:rPr lang="sr-Latn-CS" sz="4000" dirty="0" smtClean="0">
                <a:latin typeface="Times New Roman" pitchFamily="18" charset="0"/>
              </a:rPr>
              <a:t>u</a:t>
            </a:r>
            <a:r>
              <a:rPr lang="sr-Cyrl-CS" sz="4000" dirty="0" smtClean="0">
                <a:latin typeface="Times New Roman" pitchFamily="18" charset="0"/>
              </a:rPr>
              <a:t>х</a:t>
            </a:r>
            <a:r>
              <a:rPr lang="sr-Latn-CS" sz="4000" dirty="0" smtClean="0">
                <a:latin typeface="Times New Roman" pitchFamily="18" charset="0"/>
              </a:rPr>
              <a:t>a</a:t>
            </a:r>
            <a:r>
              <a:rPr lang="sr-Latn-CS" sz="4000" dirty="0">
                <a:latin typeface="Times New Roman" pitchFamily="18" charset="0"/>
              </a:rPr>
              <a:t>“</a:t>
            </a:r>
          </a:p>
          <a:p>
            <a:pPr>
              <a:defRPr/>
            </a:pPr>
            <a:r>
              <a:rPr lang="sr-Latn-CS" sz="4000" i="1" dirty="0">
                <a:latin typeface="Times New Roman" pitchFamily="18" charset="0"/>
              </a:rPr>
              <a:t>nekrotičnog enterokolitisa (NEC-a) </a:t>
            </a:r>
            <a:endParaRPr lang="sr-Latn-CS" sz="4000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статистичка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значајност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CS" sz="6000" dirty="0">
                <a:latin typeface="Times New Roman" pitchFamily="18" charset="0"/>
              </a:rPr>
              <a:t>30-34 </a:t>
            </a:r>
            <a:r>
              <a:rPr lang="sr-Cyrl-CS" sz="6000" dirty="0" smtClean="0">
                <a:latin typeface="Times New Roman" pitchFamily="18" charset="0"/>
              </a:rPr>
              <a:t>НГ</a:t>
            </a:r>
            <a:r>
              <a:rPr lang="sr-Latn-CS" sz="6000" dirty="0" smtClean="0">
                <a:latin typeface="Times New Roman" pitchFamily="18" charset="0"/>
              </a:rPr>
              <a:t>  </a:t>
            </a:r>
            <a:endParaRPr lang="sr-Latn-CS" sz="6000" dirty="0">
              <a:latin typeface="Times New Roman" pitchFamily="18" charset="0"/>
            </a:endParaRPr>
          </a:p>
          <a:p>
            <a:pPr>
              <a:defRPr/>
            </a:pPr>
            <a:r>
              <a:rPr lang="sr-Latn-CS" sz="6000" dirty="0">
                <a:latin typeface="Times New Roman" pitchFamily="18" charset="0"/>
                <a:cs typeface="Arial" charset="0"/>
              </a:rPr>
              <a:t>↓</a:t>
            </a:r>
            <a:r>
              <a:rPr lang="sr-Latn-CS" sz="6000" dirty="0">
                <a:latin typeface="Times New Roman" pitchFamily="18" charset="0"/>
              </a:rPr>
              <a:t>&lt;30 </a:t>
            </a:r>
            <a:r>
              <a:rPr lang="sr-Cyrl-CS" sz="6000" dirty="0" smtClean="0">
                <a:latin typeface="Times New Roman" pitchFamily="18" charset="0"/>
              </a:rPr>
              <a:t>НГ</a:t>
            </a:r>
            <a:r>
              <a:rPr lang="sr-Latn-CS" sz="6000" dirty="0" smtClean="0">
                <a:latin typeface="Times New Roman" pitchFamily="18" charset="0"/>
              </a:rPr>
              <a:t> </a:t>
            </a:r>
            <a:endParaRPr lang="sr-Latn-CS" sz="6000" dirty="0">
              <a:latin typeface="Times New Roman" pitchFamily="18" charset="0"/>
            </a:endParaRPr>
          </a:p>
          <a:p>
            <a:pPr>
              <a:defRPr/>
            </a:pPr>
            <a:r>
              <a:rPr lang="sr-Latn-CS" sz="6000" dirty="0">
                <a:latin typeface="Times New Roman" pitchFamily="18" charset="0"/>
                <a:cs typeface="Arial" charset="0"/>
              </a:rPr>
              <a:t>↓</a:t>
            </a:r>
            <a:r>
              <a:rPr lang="sr-Latn-CS" sz="6000" dirty="0">
                <a:latin typeface="Times New Roman" pitchFamily="18" charset="0"/>
              </a:rPr>
              <a:t> </a:t>
            </a:r>
            <a:r>
              <a:rPr lang="sr-Latn-CS" sz="6000" dirty="0">
                <a:latin typeface="Times New Roman" pitchFamily="18" charset="0"/>
                <a:cs typeface="Arial" charset="0"/>
              </a:rPr>
              <a:t>↓</a:t>
            </a:r>
            <a:r>
              <a:rPr lang="sr-Latn-CS" sz="6000" dirty="0">
                <a:latin typeface="Times New Roman" pitchFamily="18" charset="0"/>
              </a:rPr>
              <a:t> &lt;28 </a:t>
            </a:r>
            <a:r>
              <a:rPr lang="sr-Cyrl-CS" sz="6000" dirty="0" smtClean="0">
                <a:latin typeface="Times New Roman" pitchFamily="18" charset="0"/>
              </a:rPr>
              <a:t>НГ</a:t>
            </a:r>
            <a:r>
              <a:rPr lang="sr-Latn-CS" sz="6000" dirty="0" smtClean="0">
                <a:latin typeface="Times New Roman" pitchFamily="18" charset="0"/>
              </a:rPr>
              <a:t> </a:t>
            </a:r>
            <a:endParaRPr lang="sr-Latn-CS" sz="6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sr-Cyrl-CS" sz="3600" b="1" dirty="0" smtClean="0">
                <a:latin typeface="Times New Roman" pitchFamily="18" charset="0"/>
              </a:rPr>
              <a:t>Једнократна</a:t>
            </a:r>
            <a:r>
              <a:rPr lang="sr-Latn-CS" sz="3600" b="1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примена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35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не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доводи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до</a:t>
            </a:r>
            <a:r>
              <a:rPr lang="sr-Latn-CS" sz="3600" dirty="0" smtClean="0">
                <a:latin typeface="Times New Roman" pitchFamily="18" charset="0"/>
              </a:rPr>
              <a:t/>
            </a:r>
            <a:br>
              <a:rPr lang="sr-Latn-CS" sz="3600" dirty="0" smtClean="0">
                <a:latin typeface="Times New Roman" pitchFamily="18" charset="0"/>
              </a:rPr>
            </a:br>
            <a:r>
              <a:rPr lang="sr-Cyrl-CS" sz="3600" dirty="0" smtClean="0">
                <a:latin typeface="Times New Roman" pitchFamily="18" charset="0"/>
              </a:rPr>
              <a:t>нежељених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ефеката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код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мајке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детета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sr-Cyrl-CS" dirty="0" smtClean="0">
              <a:latin typeface="Times New Roman" pitchFamily="18" charset="0"/>
            </a:endParaRPr>
          </a:p>
          <a:p>
            <a:pPr>
              <a:defRPr/>
            </a:pPr>
            <a:endParaRPr lang="sr-Cyrl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две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појединачне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дозе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размаку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</a:rPr>
              <a:t>24 </a:t>
            </a:r>
            <a:r>
              <a:rPr lang="sr-Cyrl-CS" dirty="0" smtClean="0">
                <a:latin typeface="Times New Roman" pitchFamily="18" charset="0"/>
              </a:rPr>
              <a:t>сат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Latn-CS" dirty="0">
                <a:latin typeface="Times New Roman" pitchFamily="18" charset="0"/>
              </a:rPr>
              <a:t>, 12 </a:t>
            </a:r>
            <a:r>
              <a:rPr lang="sr-Cyrl-CS" dirty="0" smtClean="0">
                <a:latin typeface="Times New Roman" pitchFamily="18" charset="0"/>
              </a:rPr>
              <a:t>мг</a:t>
            </a:r>
            <a:r>
              <a:rPr lang="sr-Latn-CS" dirty="0" smtClean="0">
                <a:latin typeface="Times New Roman" pitchFamily="18" charset="0"/>
              </a:rPr>
              <a:t>/</a:t>
            </a:r>
            <a:r>
              <a:rPr lang="sr-Cyrl-CS" dirty="0" smtClean="0">
                <a:latin typeface="Times New Roman" pitchFamily="18" charset="0"/>
              </a:rPr>
              <a:t>по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дози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дан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интрамускуларно</a:t>
            </a:r>
            <a:r>
              <a:rPr lang="sr-Latn-CS" dirty="0" smtClean="0">
                <a:latin typeface="Times New Roman" pitchFamily="18" charset="0"/>
              </a:rPr>
              <a:t> 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Максимал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корист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постиже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уколико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бетаметазон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примењ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труднице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између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</a:rPr>
              <a:t>24 </a:t>
            </a:r>
            <a:r>
              <a:rPr lang="sr-Cyrl-CS" b="1" dirty="0" smtClean="0">
                <a:latin typeface="Times New Roman" pitchFamily="18" charset="0"/>
              </a:rPr>
              <a:t>сат</a:t>
            </a:r>
            <a:r>
              <a:rPr lang="sr-Latn-CS" b="1" dirty="0" smtClean="0">
                <a:latin typeface="Times New Roman" pitchFamily="18" charset="0"/>
              </a:rPr>
              <a:t>a </a:t>
            </a:r>
            <a:r>
              <a:rPr lang="sr-Cyrl-CS" b="1" dirty="0" smtClean="0">
                <a:latin typeface="Times New Roman" pitchFamily="18" charset="0"/>
              </a:rPr>
              <a:t>и</a:t>
            </a:r>
            <a:r>
              <a:rPr lang="sr-Latn-CS" b="1" dirty="0" smtClean="0">
                <a:latin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</a:rPr>
              <a:t>7 </a:t>
            </a:r>
            <a:r>
              <a:rPr lang="sr-Cyrl-CS" b="1" dirty="0" smtClean="0">
                <a:latin typeface="Times New Roman" pitchFamily="18" charset="0"/>
              </a:rPr>
              <a:t>дан</a:t>
            </a:r>
            <a:r>
              <a:rPr lang="sr-Latn-CS" b="1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преврем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ног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рођења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нов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рођенчета</a:t>
            </a:r>
            <a:r>
              <a:rPr lang="sr-Latn-CS" dirty="0" smtClean="0">
                <a:latin typeface="Times New Roman" pitchFamily="18" charset="0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ИНДИКАЦИЈЕ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претећег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превременог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порођаја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Latn-CS" sz="3600" dirty="0">
                <a:latin typeface="Times New Roman" pitchFamily="18" charset="0"/>
                <a:cs typeface="Times New Roman" pitchFamily="18" charset="0"/>
              </a:rPr>
              <a:t> 35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укључујући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sz="3600" i="1" dirty="0">
                <a:latin typeface="Times New Roman" pitchFamily="18" charset="0"/>
                <a:cs typeface="Times New Roman" pitchFamily="18" charset="0"/>
              </a:rPr>
              <a:t>antepartalnu hemoragiju</a:t>
            </a: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превр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ну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прснуће плодових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ovo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јак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Latn-CS" sz="3600" i="1" dirty="0">
                <a:latin typeface="Times New Roman" pitchFamily="18" charset="0"/>
                <a:cs typeface="Times New Roman" pitchFamily="18" charset="0"/>
              </a:rPr>
              <a:t>(PROM)</a:t>
            </a: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стањ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oje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хт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планирани превремени порођај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ПОСТТЕРМИНСКИ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ПОРОЂАЈ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4800" dirty="0" smtClean="0">
                <a:latin typeface="Times New Roman" pitchFamily="18" charset="0"/>
              </a:rPr>
              <a:t>Свака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sr-Cyrl-CS" sz="4800" dirty="0" smtClean="0">
                <a:latin typeface="Times New Roman" pitchFamily="18" charset="0"/>
              </a:rPr>
              <a:t>трудноћа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sr-Cyrl-CS" sz="4800" dirty="0" smtClean="0">
                <a:latin typeface="Times New Roman" pitchFamily="18" charset="0"/>
              </a:rPr>
              <a:t>са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sr-Cyrl-CS" sz="4800" dirty="0" smtClean="0">
                <a:latin typeface="Times New Roman" pitchFamily="18" charset="0"/>
              </a:rPr>
              <a:t>периодом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en-US" sz="4800" i="1" dirty="0" err="1" smtClean="0">
                <a:latin typeface="Times New Roman" pitchFamily="18" charset="0"/>
              </a:rPr>
              <a:t>amenor</a:t>
            </a:r>
            <a:r>
              <a:rPr lang="sr-Cyrl-CS" sz="4800" i="1" dirty="0" smtClean="0">
                <a:latin typeface="Times New Roman" pitchFamily="18" charset="0"/>
              </a:rPr>
              <a:t>е</a:t>
            </a:r>
            <a:r>
              <a:rPr lang="en-US" sz="4800" i="1" dirty="0" smtClean="0">
                <a:latin typeface="Times New Roman" pitchFamily="18" charset="0"/>
              </a:rPr>
              <a:t>j</a:t>
            </a:r>
            <a:r>
              <a:rPr lang="sr-Cyrl-CS" sz="4800" i="1" dirty="0" smtClean="0">
                <a:latin typeface="Times New Roman" pitchFamily="18" charset="0"/>
              </a:rPr>
              <a:t>е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sr-Cyrl-CS" sz="4800" dirty="0" smtClean="0">
                <a:latin typeface="Times New Roman" pitchFamily="18" charset="0"/>
              </a:rPr>
              <a:t>дужом</a:t>
            </a:r>
            <a:r>
              <a:rPr lang="sr-Latn-CS" sz="4800" dirty="0" smtClean="0">
                <a:latin typeface="Times New Roman" pitchFamily="18" charset="0"/>
              </a:rPr>
              <a:t> </a:t>
            </a:r>
            <a:r>
              <a:rPr lang="sr-Cyrl-CS" sz="4800" dirty="0" smtClean="0">
                <a:latin typeface="Times New Roman" pitchFamily="18" charset="0"/>
              </a:rPr>
              <a:t>од</a:t>
            </a:r>
            <a:r>
              <a:rPr lang="sr-Latn-CS" sz="4800" dirty="0" smtClean="0">
                <a:latin typeface="Times New Roman" pitchFamily="18" charset="0"/>
              </a:rPr>
              <a:t> 294 </a:t>
            </a:r>
            <a:r>
              <a:rPr lang="sr-Cyrl-CS" sz="4800" dirty="0" smtClean="0">
                <a:latin typeface="Times New Roman" pitchFamily="18" charset="0"/>
              </a:rPr>
              <a:t>дана</a:t>
            </a:r>
            <a:r>
              <a:rPr lang="sr-Latn-CS" sz="4800" dirty="0" smtClean="0">
                <a:latin typeface="Times New Roman" pitchFamily="18" charset="0"/>
              </a:rPr>
              <a:t> (42 </a:t>
            </a:r>
            <a:r>
              <a:rPr lang="sr-Cyrl-CS" sz="4800" dirty="0" smtClean="0">
                <a:latin typeface="Times New Roman" pitchFamily="18" charset="0"/>
              </a:rPr>
              <a:t>недеље</a:t>
            </a:r>
            <a:r>
              <a:rPr lang="sr-Latn-CS" sz="4800" dirty="0" smtClean="0">
                <a:latin typeface="Times New Roman" pitchFamily="18" charset="0"/>
              </a:rPr>
              <a:t>) 3-12%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РАЗЛОЗИ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Недостатак </a:t>
            </a:r>
            <a:r>
              <a:rPr lang="sr-Latn-CS" i="1" dirty="0" smtClean="0">
                <a:latin typeface="Times New Roman" pitchFamily="18" charset="0"/>
              </a:rPr>
              <a:t>fetalnog </a:t>
            </a:r>
            <a:r>
              <a:rPr lang="sr-Latn-CS" i="1" dirty="0">
                <a:latin typeface="Times New Roman" pitchFamily="18" charset="0"/>
              </a:rPr>
              <a:t>adrenokortikotropnog hormona (ACTH)</a:t>
            </a: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Недостатак </a:t>
            </a:r>
            <a:r>
              <a:rPr lang="sr-Latn-CS" i="1" dirty="0" smtClean="0">
                <a:latin typeface="Times New Roman" pitchFamily="18" charset="0"/>
              </a:rPr>
              <a:t>placentalne sulfataze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Поремећај </a:t>
            </a:r>
            <a:r>
              <a:rPr lang="en-US" i="1" dirty="0" err="1" smtClean="0">
                <a:latin typeface="Times New Roman" pitchFamily="18" charset="0"/>
              </a:rPr>
              <a:t>uteroplac</a:t>
            </a:r>
            <a:r>
              <a:rPr lang="sr-Latn-CS" i="1" dirty="0" smtClean="0">
                <a:latin typeface="Times New Roman" pitchFamily="18" charset="0"/>
              </a:rPr>
              <a:t>e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sr-Latn-CS" i="1" dirty="0" smtClean="0">
                <a:latin typeface="Times New Roman" pitchFamily="18" charset="0"/>
              </a:rPr>
              <a:t>tn</a:t>
            </a:r>
            <a:r>
              <a:rPr lang="sr-Cyrl-CS" i="1" dirty="0" smtClean="0">
                <a:latin typeface="Times New Roman" pitchFamily="18" charset="0"/>
              </a:rPr>
              <a:t>е</a:t>
            </a:r>
            <a:r>
              <a:rPr lang="sr-Latn-CS" i="1" dirty="0" smtClean="0">
                <a:latin typeface="Times New Roman" pitchFamily="18" charset="0"/>
              </a:rPr>
              <a:t> c</a:t>
            </a:r>
            <a:r>
              <a:rPr lang="en-US" i="1" dirty="0" err="1" smtClean="0">
                <a:latin typeface="Times New Roman" pitchFamily="18" charset="0"/>
              </a:rPr>
              <a:t>i</a:t>
            </a:r>
            <a:r>
              <a:rPr lang="sr-Latn-CS" i="1" dirty="0" smtClean="0">
                <a:latin typeface="Times New Roman" pitchFamily="18" charset="0"/>
              </a:rPr>
              <a:t>r</a:t>
            </a:r>
            <a:r>
              <a:rPr lang="en-US" i="1" dirty="0" smtClean="0">
                <a:latin typeface="Times New Roman" pitchFamily="18" charset="0"/>
              </a:rPr>
              <a:t>k</a:t>
            </a:r>
            <a:r>
              <a:rPr lang="sr-Latn-CS" i="1" dirty="0" smtClean="0">
                <a:latin typeface="Times New Roman" pitchFamily="18" charset="0"/>
              </a:rPr>
              <a:t>ulaci</a:t>
            </a:r>
            <a:r>
              <a:rPr lang="en-US" i="1" dirty="0" smtClean="0">
                <a:latin typeface="Times New Roman" pitchFamily="18" charset="0"/>
              </a:rPr>
              <a:t>j</a:t>
            </a:r>
            <a:r>
              <a:rPr lang="sr-Cyrl-CS" i="1" dirty="0" smtClean="0">
                <a:latin typeface="Times New Roman" pitchFamily="18" charset="0"/>
              </a:rPr>
              <a:t>е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неад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кв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тн</a:t>
            </a:r>
            <a:r>
              <a:rPr lang="sr-Latn-CS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ос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тљивост </a:t>
            </a:r>
            <a:r>
              <a:rPr lang="sr-Latn-CS" i="1" dirty="0" smtClean="0">
                <a:latin typeface="Times New Roman" pitchFamily="18" charset="0"/>
              </a:rPr>
              <a:t>miometrijuma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аном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лије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ЦНС</a:t>
            </a:r>
            <a:r>
              <a:rPr lang="sr-Latn-CS" dirty="0" smtClean="0">
                <a:latin typeface="Times New Roman" pitchFamily="18" charset="0"/>
              </a:rPr>
              <a:t>-a</a:t>
            </a:r>
            <a:endParaRPr lang="sr-Latn-CS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Синдром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постматуритета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смањење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поткожног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масног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ткива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сува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испуцала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перутава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наборана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кожа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као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скувана</a:t>
            </a:r>
            <a:r>
              <a:rPr lang="sr-Latn-CS" sz="3600" dirty="0" smtClean="0">
                <a:latin typeface="Times New Roman" pitchFamily="18" charset="0"/>
              </a:rPr>
              <a:t>,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меконијална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запрљаност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коже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плодових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овојака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пупчаника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дуги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нокти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коса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губитак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маза</a:t>
            </a:r>
            <a:endParaRPr lang="sr-Latn-CS" sz="3600" dirty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dirty="0" smtClean="0">
                <a:latin typeface="Times New Roman" pitchFamily="18" charset="0"/>
              </a:rPr>
              <a:t>Постоји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Latn-CS" sz="3600" i="1" dirty="0" smtClean="0">
                <a:latin typeface="Times New Roman" pitchFamily="18" charset="0"/>
              </a:rPr>
              <a:t>placentna insuficijencija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смањен</a:t>
            </a:r>
            <a:r>
              <a:rPr lang="sr-Latn-CS" sz="3600" dirty="0" smtClean="0">
                <a:latin typeface="Times New Roman" pitchFamily="18" charset="0"/>
              </a:rPr>
              <a:t>a </a:t>
            </a:r>
            <a:r>
              <a:rPr lang="sr-Cyrl-CS" sz="3600" dirty="0" smtClean="0">
                <a:latin typeface="Times New Roman" pitchFamily="18" charset="0"/>
              </a:rPr>
              <a:t>количин</a:t>
            </a:r>
            <a:r>
              <a:rPr lang="sr-Latn-CS" sz="3600" dirty="0" smtClean="0">
                <a:latin typeface="Times New Roman" pitchFamily="18" charset="0"/>
              </a:rPr>
              <a:t>a </a:t>
            </a:r>
            <a:r>
              <a:rPr lang="sr-Cyrl-CS" sz="3600" dirty="0" smtClean="0">
                <a:latin typeface="Times New Roman" pitchFamily="18" charset="0"/>
              </a:rPr>
              <a:t>пл</a:t>
            </a:r>
            <a:r>
              <a:rPr lang="sr-Latn-CS" sz="3600" dirty="0" smtClean="0">
                <a:latin typeface="Times New Roman" pitchFamily="18" charset="0"/>
              </a:rPr>
              <a:t>o</a:t>
            </a:r>
            <a:r>
              <a:rPr lang="sr-Cyrl-CS" sz="3600" dirty="0" smtClean="0">
                <a:latin typeface="Times New Roman" pitchFamily="18" charset="0"/>
              </a:rPr>
              <a:t>д</a:t>
            </a:r>
            <a:r>
              <a:rPr lang="sr-Latn-CS" sz="3600" dirty="0" smtClean="0">
                <a:latin typeface="Times New Roman" pitchFamily="18" charset="0"/>
              </a:rPr>
              <a:t>o</a:t>
            </a:r>
            <a:r>
              <a:rPr lang="sr-Cyrl-CS" sz="3600" dirty="0" smtClean="0">
                <a:latin typeface="Times New Roman" pitchFamily="18" charset="0"/>
              </a:rPr>
              <a:t>в</a:t>
            </a:r>
            <a:r>
              <a:rPr lang="sr-Latn-CS" sz="3600" dirty="0" smtClean="0">
                <a:latin typeface="Times New Roman" pitchFamily="18" charset="0"/>
              </a:rPr>
              <a:t>e vode (</a:t>
            </a:r>
            <a:r>
              <a:rPr lang="sr-Cyrl-CS" sz="3600" dirty="0" smtClean="0">
                <a:latin typeface="Times New Roman" pitchFamily="18" charset="0"/>
              </a:rPr>
              <a:t>притисак 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пупчаник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Latn-CS" sz="3600" i="1" dirty="0" smtClean="0">
                <a:latin typeface="Times New Roman" pitchFamily="18" charset="0"/>
              </a:rPr>
              <a:t>hipoksija</a:t>
            </a:r>
            <a:r>
              <a:rPr lang="sr-Latn-CS" sz="3600" dirty="0" smtClean="0">
                <a:latin typeface="Times New Roman" pitchFamily="18" charset="0"/>
              </a:rPr>
              <a:t>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Хистопатологија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посттерминских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постељица</a:t>
            </a:r>
            <a:endParaRPr lang="sr-Latn-CS" dirty="0">
              <a:latin typeface="Times New Roman" pitchFamily="18" charset="0"/>
            </a:endParaRPr>
          </a:p>
          <a:p>
            <a:pPr>
              <a:buNone/>
              <a:defRPr/>
            </a:pPr>
            <a:r>
              <a:rPr lang="sr-Latn-CS" dirty="0">
                <a:latin typeface="Times New Roman" pitchFamily="18" charset="0"/>
              </a:rPr>
              <a:t>	- </a:t>
            </a:r>
            <a:r>
              <a:rPr lang="sr-Latn-CS" i="1" dirty="0">
                <a:latin typeface="Times New Roman" pitchFamily="18" charset="0"/>
              </a:rPr>
              <a:t>kalcifikacije</a:t>
            </a:r>
          </a:p>
          <a:p>
            <a:pPr>
              <a:buNone/>
              <a:defRPr/>
            </a:pPr>
            <a:r>
              <a:rPr lang="sr-Latn-CS" i="1" dirty="0">
                <a:latin typeface="Times New Roman" pitchFamily="18" charset="0"/>
              </a:rPr>
              <a:t>	- edemi</a:t>
            </a:r>
          </a:p>
          <a:p>
            <a:pPr>
              <a:buNone/>
              <a:defRPr/>
            </a:pPr>
            <a:r>
              <a:rPr lang="sr-Latn-CS" i="1" dirty="0">
                <a:latin typeface="Times New Roman" pitchFamily="18" charset="0"/>
              </a:rPr>
              <a:t>	- sincicijalne pseudohiperplazije</a:t>
            </a:r>
          </a:p>
          <a:p>
            <a:pPr>
              <a:buNone/>
              <a:defRPr/>
            </a:pPr>
            <a:r>
              <a:rPr lang="sr-Latn-CS" i="1" dirty="0">
                <a:latin typeface="Times New Roman" pitchFamily="18" charset="0"/>
              </a:rPr>
              <a:t>	- fibroidne degeneracije</a:t>
            </a:r>
          </a:p>
          <a:p>
            <a:pPr>
              <a:buNone/>
              <a:defRPr/>
            </a:pPr>
            <a:r>
              <a:rPr lang="sr-Latn-CS" i="1" dirty="0">
                <a:latin typeface="Times New Roman" pitchFamily="18" charset="0"/>
              </a:rPr>
              <a:t>	- placentalni </a:t>
            </a:r>
            <a:r>
              <a:rPr lang="sr-Latn-CS" i="1" dirty="0" smtClean="0">
                <a:latin typeface="Times New Roman" pitchFamily="18" charset="0"/>
              </a:rPr>
              <a:t>mikroifarkti</a:t>
            </a:r>
            <a:endParaRPr lang="sr-Latn-CS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Дијагноза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на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основу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раних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уз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прегледа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Latn-CS" sz="4000" dirty="0">
                <a:latin typeface="Times New Roman" pitchFamily="18" charset="0"/>
              </a:rPr>
              <a:t>– </a:t>
            </a:r>
            <a:r>
              <a:rPr lang="sr-Cyrl-CS" sz="4000" dirty="0" smtClean="0">
                <a:latin typeface="Times New Roman" pitchFamily="18" charset="0"/>
              </a:rPr>
              <a:t>у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првих</a:t>
            </a:r>
            <a:r>
              <a:rPr lang="sr-Latn-CS" sz="4000" dirty="0" smtClean="0">
                <a:latin typeface="Times New Roman" pitchFamily="18" charset="0"/>
              </a:rPr>
              <a:t> 20</a:t>
            </a:r>
            <a:r>
              <a:rPr lang="sr-Cyrl-CS" sz="4000" dirty="0" smtClean="0">
                <a:latin typeface="Times New Roman" pitchFamily="18" charset="0"/>
              </a:rPr>
              <a:t>НГ</a:t>
            </a:r>
            <a:endParaRPr lang="sr-Latn-CS" sz="40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Клинички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третман</a:t>
            </a:r>
            <a:r>
              <a:rPr lang="sr-Latn-CS" sz="4000" dirty="0" smtClean="0">
                <a:latin typeface="Times New Roman" pitchFamily="18" charset="0"/>
              </a:rPr>
              <a:t>: </a:t>
            </a:r>
            <a:r>
              <a:rPr lang="sr-Cyrl-CS" sz="4000" dirty="0" smtClean="0">
                <a:latin typeface="Times New Roman" pitchFamily="18" charset="0"/>
              </a:rPr>
              <a:t>активни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конзервативни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приступ</a:t>
            </a:r>
            <a:endParaRPr lang="sr-Latn-CS" sz="40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000" dirty="0" smtClean="0">
                <a:latin typeface="Times New Roman" pitchFamily="18" charset="0"/>
              </a:rPr>
              <a:t>Активни: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индукција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порођаја</a:t>
            </a:r>
            <a:r>
              <a:rPr lang="sr-Latn-CS" sz="4000" dirty="0" smtClean="0">
                <a:latin typeface="Times New Roman" pitchFamily="18" charset="0"/>
              </a:rPr>
              <a:t> (</a:t>
            </a:r>
            <a:r>
              <a:rPr lang="sr-Cyrl-CS" sz="4000" dirty="0" smtClean="0">
                <a:latin typeface="Times New Roman" pitchFamily="18" charset="0"/>
              </a:rPr>
              <a:t>Пг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Е</a:t>
            </a:r>
            <a:r>
              <a:rPr lang="sr-Latn-CS" sz="4000" dirty="0" smtClean="0">
                <a:latin typeface="Times New Roman" pitchFamily="18" charset="0"/>
              </a:rPr>
              <a:t>2 </a:t>
            </a:r>
            <a:r>
              <a:rPr lang="sr-Cyrl-CS" sz="4000" dirty="0" smtClean="0">
                <a:latin typeface="Times New Roman" pitchFamily="18" charset="0"/>
              </a:rPr>
              <a:t>и</a:t>
            </a:r>
            <a:r>
              <a:rPr lang="sr-Latn-CS" sz="4000" dirty="0" smtClean="0">
                <a:latin typeface="Times New Roman" pitchFamily="18" charset="0"/>
              </a:rPr>
              <a:t> </a:t>
            </a:r>
            <a:r>
              <a:rPr lang="sr-Cyrl-CS" sz="4000" dirty="0" smtClean="0">
                <a:latin typeface="Times New Roman" pitchFamily="18" charset="0"/>
              </a:rPr>
              <a:t>окситоцин</a:t>
            </a:r>
            <a:r>
              <a:rPr lang="sr-Latn-CS" sz="4000" dirty="0" smtClean="0">
                <a:latin typeface="Times New Roman" pitchFamily="18" charset="0"/>
              </a:rPr>
              <a:t>)</a:t>
            </a:r>
            <a:endParaRPr lang="sr-Latn-CS" sz="4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latin typeface="Times New Roman" pitchFamily="18" charset="0"/>
              </a:rPr>
              <a:t>Биофизички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методи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праћења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стања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плода</a:t>
            </a:r>
            <a:r>
              <a:rPr lang="sr-Latn-CS" dirty="0" smtClean="0">
                <a:latin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фетални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покрети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нестресни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тест</a:t>
            </a:r>
            <a:r>
              <a:rPr lang="sr-Latn-CS" sz="4400" dirty="0" smtClean="0">
                <a:latin typeface="Times New Roman" pitchFamily="18" charset="0"/>
              </a:rPr>
              <a:t> (</a:t>
            </a:r>
            <a:r>
              <a:rPr lang="sr-Cyrl-CS" sz="4400" dirty="0" smtClean="0">
                <a:latin typeface="Times New Roman" pitchFamily="18" charset="0"/>
              </a:rPr>
              <a:t>НСТ</a:t>
            </a:r>
            <a:r>
              <a:rPr lang="sr-Latn-CS" sz="4400" dirty="0" smtClean="0">
                <a:latin typeface="Times New Roman" pitchFamily="18" charset="0"/>
              </a:rPr>
              <a:t>)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Стресни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тест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Биофизички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профил</a:t>
            </a:r>
            <a:endParaRPr lang="sr-Latn-CS" sz="44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4400" dirty="0" smtClean="0">
                <a:latin typeface="Times New Roman" pitchFamily="18" charset="0"/>
              </a:rPr>
              <a:t>Испитивање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плодове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</a:rPr>
              <a:t>воде</a:t>
            </a:r>
            <a:r>
              <a:rPr lang="sr-Latn-CS" sz="4400" dirty="0" smtClean="0">
                <a:latin typeface="Times New Roman" pitchFamily="18" charset="0"/>
              </a:rPr>
              <a:t> </a:t>
            </a:r>
            <a:endParaRPr lang="sr-Latn-CS" sz="4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За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преживљавање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значајни</a:t>
            </a:r>
            <a:r>
              <a:rPr lang="sr-Latn-CS" dirty="0" smtClean="0">
                <a:latin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гестацијска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старост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трудноће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зрелост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прематуруса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не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телесна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маса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Прематуритет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најзначајнији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узрок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неонаталног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морталитета</a:t>
            </a:r>
            <a:r>
              <a:rPr lang="sr-Latn-CS" sz="3600" dirty="0" smtClean="0">
                <a:latin typeface="Times New Roman" pitchFamily="18" charset="0"/>
              </a:rPr>
              <a:t>, </a:t>
            </a:r>
            <a:r>
              <a:rPr lang="sr-Cyrl-CS" sz="3600" dirty="0" smtClean="0">
                <a:latin typeface="Times New Roman" pitchFamily="18" charset="0"/>
              </a:rPr>
              <a:t>морбидитета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касних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en-US" sz="3600" i="1" dirty="0" smtClean="0">
                <a:latin typeface="Times New Roman" pitchFamily="18" charset="0"/>
              </a:rPr>
              <a:t>se</a:t>
            </a:r>
            <a:r>
              <a:rPr lang="sr-Latn-CS" sz="3600" i="1" dirty="0" smtClean="0">
                <a:latin typeface="Times New Roman" pitchFamily="18" charset="0"/>
              </a:rPr>
              <a:t>q</a:t>
            </a:r>
            <a:r>
              <a:rPr lang="en-US" sz="3600" i="1" dirty="0" smtClean="0">
                <a:latin typeface="Times New Roman" pitchFamily="18" charset="0"/>
              </a:rPr>
              <a:t>u</a:t>
            </a:r>
            <a:r>
              <a:rPr lang="sr-Cyrl-CS" sz="3600" i="1" dirty="0" smtClean="0">
                <a:latin typeface="Times New Roman" pitchFamily="18" charset="0"/>
              </a:rPr>
              <a:t>е</a:t>
            </a:r>
            <a:r>
              <a:rPr lang="en-US" sz="3600" i="1" dirty="0" smtClean="0">
                <a:latin typeface="Times New Roman" pitchFamily="18" charset="0"/>
              </a:rPr>
              <a:t>la</a:t>
            </a:r>
            <a:endParaRPr lang="sr-Latn-CS" sz="3600" i="1" dirty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Компликације</a:t>
            </a:r>
            <a:r>
              <a:rPr lang="sr-Latn-CS" dirty="0" smtClean="0">
                <a:latin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respiratorni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distres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sindrom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intraventrikularna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hemoragija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bronhopulmonalna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displazija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dirty="0" err="1" smtClean="0">
                <a:latin typeface="Times New Roman" pitchFamily="18" charset="0"/>
              </a:rPr>
              <a:t>otvoren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duktus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arteriosus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retinopatije</a:t>
            </a:r>
            <a:endParaRPr lang="sr-Latn-CS" i="1" dirty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sepsa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nekrotizirajući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enterokolitis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hipokalciemija</a:t>
            </a:r>
            <a:endParaRPr lang="sr-Latn-CS" i="1" dirty="0">
              <a:latin typeface="Times New Roman" pitchFamily="18" charset="0"/>
            </a:endParaRPr>
          </a:p>
          <a:p>
            <a:pPr>
              <a:defRPr/>
            </a:pPr>
            <a:r>
              <a:rPr lang="en-US" i="1" dirty="0" err="1" smtClean="0">
                <a:latin typeface="Times New Roman" pitchFamily="18" charset="0"/>
              </a:rPr>
              <a:t>cerebralna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одузет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с</a:t>
            </a:r>
            <a:r>
              <a:rPr lang="sr-Latn-CS" dirty="0" smtClean="0">
                <a:latin typeface="Times New Roman" pitchFamily="18" charset="0"/>
              </a:rPr>
              <a:t>t</a:t>
            </a:r>
            <a:endParaRPr lang="sr-Latn-CS" dirty="0">
              <a:latin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dirty="0" smtClean="0">
                <a:latin typeface="Times New Roman" pitchFamily="18" charset="0"/>
              </a:rPr>
              <a:t>Разлози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често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вишеструки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стил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живота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пушење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лоша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исхрана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конзумирање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алкохола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лекова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дроге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стрес...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Latn-CS" dirty="0">
                <a:latin typeface="Times New Roman" pitchFamily="18" charset="0"/>
              </a:rPr>
              <a:t>1/3 </a:t>
            </a:r>
            <a:r>
              <a:rPr lang="sr-Cyrl-CS" dirty="0" smtClean="0">
                <a:latin typeface="Times New Roman" pitchFamily="18" charset="0"/>
              </a:rPr>
              <a:t>инфекција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претерминским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превременим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прснућем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плодових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овојака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</a:rPr>
              <a:t>ППРОМ</a:t>
            </a:r>
            <a:r>
              <a:rPr lang="sr-Latn-CS" dirty="0" smtClean="0">
                <a:latin typeface="Times New Roman" pitchFamily="18" charset="0"/>
              </a:rPr>
              <a:t>)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Latn-CS" dirty="0">
                <a:latin typeface="Times New Roman" pitchFamily="18" charset="0"/>
              </a:rPr>
              <a:t>1/3 </a:t>
            </a:r>
            <a:r>
              <a:rPr lang="sr-Cyrl-CS" dirty="0" smtClean="0">
                <a:latin typeface="Times New Roman" pitchFamily="18" charset="0"/>
              </a:rPr>
              <a:t>матерални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 фетални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фактори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остало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непознато</a:t>
            </a:r>
            <a:endParaRPr lang="sr-Latn-CS" dirty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Од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стране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мајке</a:t>
            </a:r>
            <a:r>
              <a:rPr lang="sr-Latn-CS" dirty="0" smtClean="0">
                <a:latin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позитивна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претходна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анамнеза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животна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доб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</a:rPr>
              <a:t>испод</a:t>
            </a:r>
            <a:r>
              <a:rPr lang="sr-Latn-CS" dirty="0" smtClean="0">
                <a:latin typeface="Times New Roman" pitchFamily="18" charset="0"/>
              </a:rPr>
              <a:t> 20</a:t>
            </a:r>
            <a:r>
              <a:rPr lang="sr-Cyrl-CS" dirty="0" smtClean="0">
                <a:latin typeface="Times New Roman" pitchFamily="18" charset="0"/>
              </a:rPr>
              <a:t>г.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преко</a:t>
            </a:r>
            <a:r>
              <a:rPr lang="sr-Latn-CS" dirty="0" smtClean="0">
                <a:latin typeface="Times New Roman" pitchFamily="18" charset="0"/>
              </a:rPr>
              <a:t> 35</a:t>
            </a:r>
            <a:r>
              <a:rPr lang="sr-Cyrl-CS" dirty="0" smtClean="0">
                <a:latin typeface="Times New Roman" pitchFamily="18" charset="0"/>
              </a:rPr>
              <a:t>г.</a:t>
            </a:r>
            <a:r>
              <a:rPr lang="sr-Latn-CS" dirty="0" smtClean="0">
                <a:latin typeface="Times New Roman" pitchFamily="18" charset="0"/>
              </a:rPr>
              <a:t>)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вишеротке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рађање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деце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мале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телесне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тежине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i="1" dirty="0" err="1" smtClean="0">
                <a:latin typeface="Times New Roman" pitchFamily="18" charset="0"/>
              </a:rPr>
              <a:t>hipert</a:t>
            </a:r>
            <a:r>
              <a:rPr lang="sr-Cyrl-CS" i="1" dirty="0" smtClean="0">
                <a:latin typeface="Times New Roman" pitchFamily="18" charset="0"/>
              </a:rPr>
              <a:t>е</a:t>
            </a:r>
            <a:r>
              <a:rPr lang="en-US" i="1" dirty="0" err="1" smtClean="0">
                <a:latin typeface="Times New Roman" pitchFamily="18" charset="0"/>
              </a:rPr>
              <a:t>nzija</a:t>
            </a:r>
            <a:r>
              <a:rPr lang="sr-Latn-CS" i="1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трудноћи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Инфекције мокраћних путева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заразне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болести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тумори</a:t>
            </a:r>
            <a:endParaRPr lang="sr-Latn-CS" dirty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sr-Latn-CS" i="1" dirty="0">
                <a:latin typeface="Times New Roman" pitchFamily="18" charset="0"/>
              </a:rPr>
              <a:t>diabetes melitus</a:t>
            </a: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анемиј</a:t>
            </a:r>
            <a:r>
              <a:rPr lang="sr-Latn-CS" dirty="0" smtClean="0">
                <a:latin typeface="Times New Roman" pitchFamily="18" charset="0"/>
              </a:rPr>
              <a:t>e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р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зво</a:t>
            </a:r>
            <a:r>
              <a:rPr lang="sr-Latn-CS" dirty="0" smtClean="0">
                <a:latin typeface="Times New Roman" pitchFamily="18" charset="0"/>
              </a:rPr>
              <a:t>j</a:t>
            </a:r>
            <a:r>
              <a:rPr lang="sr-Cyrl-CS" dirty="0" smtClean="0">
                <a:latin typeface="Times New Roman" pitchFamily="18" charset="0"/>
              </a:rPr>
              <a:t>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поремећаји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ut</a:t>
            </a:r>
            <a:r>
              <a:rPr lang="sr-Latn-CS" i="1" dirty="0" smtClean="0">
                <a:latin typeface="Times New Roman" pitchFamily="18" charset="0"/>
              </a:rPr>
              <a:t>e</a:t>
            </a:r>
            <a:r>
              <a:rPr lang="en-US" i="1" dirty="0" smtClean="0">
                <a:latin typeface="Times New Roman" pitchFamily="18" charset="0"/>
              </a:rPr>
              <a:t>r</a:t>
            </a:r>
            <a:r>
              <a:rPr lang="sr-Latn-CS" i="1" dirty="0" smtClean="0">
                <a:latin typeface="Times New Roman" pitchFamily="18" charset="0"/>
              </a:rPr>
              <a:t>u</a:t>
            </a:r>
            <a:r>
              <a:rPr lang="en-US" i="1" dirty="0" smtClean="0">
                <a:latin typeface="Times New Roman" pitchFamily="18" charset="0"/>
              </a:rPr>
              <a:t>s</a:t>
            </a:r>
            <a:r>
              <a:rPr lang="sr-Latn-CS" i="1" dirty="0" smtClean="0">
                <a:latin typeface="Times New Roman" pitchFamily="18" charset="0"/>
              </a:rPr>
              <a:t>a</a:t>
            </a:r>
            <a:endParaRPr lang="sr-Latn-CS" i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CS" i="1" dirty="0" smtClean="0">
                <a:latin typeface="Times New Roman" pitchFamily="18" charset="0"/>
              </a:rPr>
              <a:t>i</a:t>
            </a:r>
            <a:r>
              <a:rPr lang="en-US" i="1" dirty="0" err="1" smtClean="0">
                <a:latin typeface="Times New Roman" pitchFamily="18" charset="0"/>
              </a:rPr>
              <a:t>nkomp</a:t>
            </a:r>
            <a:r>
              <a:rPr lang="sr-Latn-CS" i="1" dirty="0" smtClean="0">
                <a:latin typeface="Times New Roman" pitchFamily="18" charset="0"/>
              </a:rPr>
              <a:t>et</a:t>
            </a:r>
            <a:r>
              <a:rPr lang="en-US" i="1" dirty="0" smtClean="0">
                <a:latin typeface="Times New Roman" pitchFamily="18" charset="0"/>
              </a:rPr>
              <a:t>e</a:t>
            </a:r>
            <a:r>
              <a:rPr lang="sr-Latn-CS" i="1" dirty="0" smtClean="0">
                <a:latin typeface="Times New Roman" pitchFamily="18" charset="0"/>
              </a:rPr>
              <a:t>nt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sr-Latn-CS" i="1" dirty="0" smtClean="0">
                <a:latin typeface="Times New Roman" pitchFamily="18" charset="0"/>
              </a:rPr>
              <a:t>n </a:t>
            </a: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Latn-CS" i="1" dirty="0" smtClean="0">
                <a:latin typeface="Times New Roman" pitchFamily="18" charset="0"/>
              </a:rPr>
              <a:t>in</a:t>
            </a:r>
            <a:r>
              <a:rPr lang="en-US" i="1" dirty="0" err="1" smtClean="0">
                <a:latin typeface="Times New Roman" pitchFamily="18" charset="0"/>
              </a:rPr>
              <a:t>suf</a:t>
            </a:r>
            <a:r>
              <a:rPr lang="sr-Latn-CS" i="1" dirty="0" smtClean="0">
                <a:latin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c</a:t>
            </a:r>
            <a:r>
              <a:rPr lang="sr-Latn-CS" i="1" dirty="0" smtClean="0">
                <a:latin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j</a:t>
            </a:r>
            <a:r>
              <a:rPr lang="sr-Latn-CS" i="1" dirty="0" smtClean="0">
                <a:latin typeface="Times New Roman" pitchFamily="18" charset="0"/>
              </a:rPr>
              <a:t>e</a:t>
            </a:r>
            <a:r>
              <a:rPr lang="en-US" i="1" dirty="0" err="1" smtClean="0">
                <a:latin typeface="Times New Roman" pitchFamily="18" charset="0"/>
              </a:rPr>
              <a:t>nt</a:t>
            </a:r>
            <a:r>
              <a:rPr lang="sr-Latn-CS" i="1" dirty="0" smtClean="0">
                <a:latin typeface="Times New Roman" pitchFamily="18" charset="0"/>
              </a:rPr>
              <a:t>an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доњи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део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</a:rPr>
              <a:t>u</a:t>
            </a:r>
            <a:r>
              <a:rPr lang="sr-Latn-CS" i="1" dirty="0" smtClean="0">
                <a:latin typeface="Times New Roman" pitchFamily="18" charset="0"/>
              </a:rPr>
              <a:t>te</a:t>
            </a:r>
            <a:r>
              <a:rPr lang="en-US" i="1" dirty="0" smtClean="0">
                <a:latin typeface="Times New Roman" pitchFamily="18" charset="0"/>
              </a:rPr>
              <a:t>r</a:t>
            </a:r>
            <a:r>
              <a:rPr lang="sr-Latn-CS" i="1" dirty="0" smtClean="0">
                <a:latin typeface="Times New Roman" pitchFamily="18" charset="0"/>
              </a:rPr>
              <a:t>u</a:t>
            </a:r>
            <a:r>
              <a:rPr lang="en-US" i="1" dirty="0" err="1" smtClean="0">
                <a:latin typeface="Times New Roman" pitchFamily="18" charset="0"/>
              </a:rPr>
              <a:t>sa</a:t>
            </a:r>
            <a:endParaRPr lang="sr-Latn-CS" i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повећ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</a:rPr>
              <a:t>a </a:t>
            </a:r>
            <a:r>
              <a:rPr lang="sr-Cyrl-CS" dirty="0" smtClean="0">
                <a:latin typeface="Times New Roman" pitchFamily="18" charset="0"/>
              </a:rPr>
              <a:t>к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личина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плод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ве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в</a:t>
            </a:r>
            <a:r>
              <a:rPr lang="sr-Latn-CS" dirty="0" smtClean="0">
                <a:latin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</a:rPr>
              <a:t>д</a:t>
            </a:r>
            <a:r>
              <a:rPr lang="sr-Latn-CS" dirty="0" smtClean="0">
                <a:latin typeface="Times New Roman" pitchFamily="18" charset="0"/>
              </a:rPr>
              <a:t>e</a:t>
            </a:r>
            <a:endParaRPr lang="sr-Latn-CS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крв</a:t>
            </a:r>
            <a:r>
              <a:rPr lang="sr-Latn-CS" dirty="0" smtClean="0">
                <a:latin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</a:rPr>
              <a:t>р</a:t>
            </a:r>
            <a:r>
              <a:rPr lang="sr-Latn-CS" dirty="0" smtClean="0">
                <a:latin typeface="Times New Roman" pitchFamily="18" charset="0"/>
              </a:rPr>
              <a:t>e</a:t>
            </a:r>
            <a:r>
              <a:rPr lang="sr-Cyrl-CS" dirty="0" smtClean="0">
                <a:latin typeface="Times New Roman" pitchFamily="18" charset="0"/>
              </a:rPr>
              <a:t>ња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из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ute</a:t>
            </a:r>
            <a:r>
              <a:rPr lang="sr-Latn-CS" i="1" dirty="0" smtClean="0">
                <a:latin typeface="Times New Roman" pitchFamily="18" charset="0"/>
              </a:rPr>
              <a:t>ru</a:t>
            </a:r>
            <a:r>
              <a:rPr lang="en-US" i="1" dirty="0" smtClean="0">
                <a:latin typeface="Times New Roman" pitchFamily="18" charset="0"/>
              </a:rPr>
              <a:t>s</a:t>
            </a:r>
            <a:r>
              <a:rPr lang="sr-Latn-CS" i="1" dirty="0" smtClean="0">
                <a:latin typeface="Times New Roman" pitchFamily="18" charset="0"/>
              </a:rPr>
              <a:t>a</a:t>
            </a:r>
            <a:endParaRPr lang="sr-Latn-CS" i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 smtClean="0">
                <a:latin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...</a:t>
            </a:r>
            <a:endParaRPr lang="sr-Latn-CS" dirty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Фетални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разлози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вишеплодна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трудноћа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Аномалије плода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инфекције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плода</a:t>
            </a:r>
            <a:endParaRPr lang="sr-Latn-CS" sz="3600" dirty="0">
              <a:latin typeface="Times New Roman" pitchFamily="18" charset="0"/>
            </a:endParaRP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застој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у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расту плода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смрт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плода</a:t>
            </a:r>
            <a:endParaRPr lang="sr-Latn-CS" sz="3600" dirty="0">
              <a:latin typeface="Times New Roman" pitchFamily="18" charset="0"/>
            </a:endParaRPr>
          </a:p>
          <a:p>
            <a:pPr>
              <a:defRPr/>
            </a:pPr>
            <a:r>
              <a:rPr lang="sr-Cyrl-CS" sz="3600" dirty="0" smtClean="0">
                <a:latin typeface="Times New Roman" pitchFamily="18" charset="0"/>
              </a:rPr>
              <a:t>поремећаји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положаја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и</a:t>
            </a:r>
            <a:r>
              <a:rPr lang="sr-Latn-CS" sz="3600" dirty="0" smtClean="0">
                <a:latin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</a:rPr>
              <a:t>постављања плода</a:t>
            </a:r>
            <a:endParaRPr lang="sr-Latn-CS" sz="3600" dirty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548680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sr-Cyrl-CS" sz="3200" dirty="0" smtClean="0">
                <a:latin typeface="Times New Roman" pitchFamily="18" charset="0"/>
              </a:rPr>
              <a:t>Превремено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прснуће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плодових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овојака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представља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велики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проблем</a:t>
            </a:r>
            <a:r>
              <a:rPr lang="sr-Latn-CS" sz="3200" dirty="0" smtClean="0">
                <a:latin typeface="Times New Roman" pitchFamily="18" charset="0"/>
              </a:rPr>
              <a:t>, </a:t>
            </a:r>
            <a:r>
              <a:rPr lang="sr-Cyrl-CS" sz="3200" dirty="0" smtClean="0">
                <a:latin typeface="Times New Roman" pitchFamily="18" charset="0"/>
              </a:rPr>
              <a:t>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даљи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поступци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зависе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од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више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фактора</a:t>
            </a:r>
            <a:r>
              <a:rPr lang="sr-Latn-CS" sz="3200" dirty="0" smtClean="0">
                <a:latin typeface="Times New Roman" pitchFamily="18" charset="0"/>
              </a:rPr>
              <a:t> - </a:t>
            </a:r>
            <a:r>
              <a:rPr lang="sr-Cyrl-CS" sz="3200" dirty="0" smtClean="0">
                <a:latin typeface="Times New Roman" pitchFamily="18" charset="0"/>
              </a:rPr>
              <a:t>гетацијске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старости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трудноће</a:t>
            </a:r>
            <a:r>
              <a:rPr lang="sr-Latn-CS" sz="3200" dirty="0" smtClean="0">
                <a:latin typeface="Times New Roman" pitchFamily="18" charset="0"/>
              </a:rPr>
              <a:t>, </a:t>
            </a:r>
            <a:r>
              <a:rPr lang="sr-Cyrl-CS" sz="3200" dirty="0" smtClean="0">
                <a:latin typeface="Times New Roman" pitchFamily="18" charset="0"/>
              </a:rPr>
              <a:t>општег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стања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мајке</a:t>
            </a:r>
            <a:r>
              <a:rPr lang="sr-Latn-CS" sz="3200" dirty="0" smtClean="0">
                <a:latin typeface="Times New Roman" pitchFamily="18" charset="0"/>
              </a:rPr>
              <a:t>, </a:t>
            </a:r>
            <a:r>
              <a:rPr lang="sr-Cyrl-CS" sz="3200" dirty="0" smtClean="0">
                <a:latin typeface="Times New Roman" pitchFamily="18" charset="0"/>
              </a:rPr>
              <a:t>стања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фетуса</a:t>
            </a:r>
            <a:r>
              <a:rPr lang="sr-Latn-CS" sz="3200" dirty="0" smtClean="0">
                <a:latin typeface="Times New Roman" pitchFamily="18" charset="0"/>
              </a:rPr>
              <a:t>, </a:t>
            </a:r>
            <a:r>
              <a:rPr lang="sr-Cyrl-CS" sz="3200" dirty="0" smtClean="0">
                <a:latin typeface="Times New Roman" pitchFamily="18" charset="0"/>
              </a:rPr>
              <a:t>акушерског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налаза</a:t>
            </a:r>
            <a:endParaRPr lang="sr-Latn-CS" sz="3200" dirty="0">
              <a:latin typeface="Times New Roman" pitchFamily="18" charset="0"/>
            </a:endParaRPr>
          </a:p>
          <a:p>
            <a:pPr algn="just">
              <a:defRPr/>
            </a:pPr>
            <a:r>
              <a:rPr lang="sr-Cyrl-CS" sz="3200" dirty="0" smtClean="0">
                <a:latin typeface="Times New Roman" pitchFamily="18" charset="0"/>
              </a:rPr>
              <a:t>Дијагноза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на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основу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критеријума</a:t>
            </a:r>
            <a:r>
              <a:rPr lang="sr-Latn-CS" sz="3200" dirty="0" smtClean="0">
                <a:latin typeface="Times New Roman" pitchFamily="18" charset="0"/>
              </a:rPr>
              <a:t>- </a:t>
            </a:r>
            <a:r>
              <a:rPr lang="en-US" sz="3200" i="1" dirty="0" smtClean="0">
                <a:latin typeface="Times New Roman" pitchFamily="18" charset="0"/>
              </a:rPr>
              <a:t>Heron</a:t>
            </a:r>
            <a:endParaRPr lang="sr-Latn-CS" sz="3200" i="1" dirty="0">
              <a:latin typeface="Times New Roman" pitchFamily="18" charset="0"/>
            </a:endParaRPr>
          </a:p>
          <a:p>
            <a:pPr lvl="1" algn="just">
              <a:defRPr/>
            </a:pPr>
            <a:r>
              <a:rPr lang="sr-Cyrl-CS" sz="3200" dirty="0" smtClean="0">
                <a:latin typeface="Times New Roman" pitchFamily="18" charset="0"/>
              </a:rPr>
              <a:t>регуларне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en-US" sz="3200" i="1" dirty="0" err="1" smtClean="0">
                <a:latin typeface="Times New Roman" pitchFamily="18" charset="0"/>
              </a:rPr>
              <a:t>uter</a:t>
            </a:r>
            <a:r>
              <a:rPr lang="sr-Latn-CS" sz="3200" i="1" dirty="0" smtClean="0">
                <a:latin typeface="Times New Roman" pitchFamily="18" charset="0"/>
              </a:rPr>
              <a:t>u</a:t>
            </a:r>
            <a:r>
              <a:rPr lang="en-US" sz="3200" i="1" dirty="0" err="1" smtClean="0">
                <a:latin typeface="Times New Roman" pitchFamily="18" charset="0"/>
              </a:rPr>
              <a:t>sn</a:t>
            </a:r>
            <a:r>
              <a:rPr lang="sr-Cyrl-CS" sz="3200" i="1" dirty="0" smtClean="0">
                <a:latin typeface="Times New Roman" pitchFamily="18" charset="0"/>
              </a:rPr>
              <a:t>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контракције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на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Latn-CS" sz="3200" dirty="0">
                <a:latin typeface="Times New Roman" pitchFamily="18" charset="0"/>
              </a:rPr>
              <a:t>5 </a:t>
            </a:r>
            <a:r>
              <a:rPr lang="sr-Cyrl-CS" sz="3200" dirty="0" smtClean="0">
                <a:latin typeface="Times New Roman" pitchFamily="18" charset="0"/>
              </a:rPr>
              <a:t>до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Latn-CS" sz="3200" dirty="0">
                <a:latin typeface="Times New Roman" pitchFamily="18" charset="0"/>
              </a:rPr>
              <a:t>8 </a:t>
            </a:r>
            <a:r>
              <a:rPr lang="sr-Cyrl-CS" sz="3200" dirty="0" smtClean="0">
                <a:latin typeface="Times New Roman" pitchFamily="18" charset="0"/>
              </a:rPr>
              <a:t>мин</a:t>
            </a:r>
            <a:r>
              <a:rPr lang="sr-Latn-CS" sz="3200" dirty="0" smtClean="0">
                <a:latin typeface="Times New Roman" pitchFamily="18" charset="0"/>
              </a:rPr>
              <a:t>. </a:t>
            </a:r>
            <a:r>
              <a:rPr lang="sr-Cyrl-CS" sz="3200" dirty="0" smtClean="0">
                <a:latin typeface="Times New Roman" pitchFamily="18" charset="0"/>
              </a:rPr>
              <a:t>након</a:t>
            </a:r>
            <a:r>
              <a:rPr lang="sr-Latn-CS" sz="3200" dirty="0" smtClean="0">
                <a:latin typeface="Times New Roman" pitchFamily="18" charset="0"/>
              </a:rPr>
              <a:t> 20</a:t>
            </a:r>
            <a:r>
              <a:rPr lang="sr-Cyrl-CS" sz="3200" dirty="0" smtClean="0">
                <a:latin typeface="Times New Roman" pitchFamily="18" charset="0"/>
              </a:rPr>
              <a:t>НГ</a:t>
            </a:r>
            <a:endParaRPr lang="sr-Latn-CS" sz="3200" dirty="0">
              <a:latin typeface="Times New Roman" pitchFamily="18" charset="0"/>
            </a:endParaRPr>
          </a:p>
          <a:p>
            <a:pPr lvl="1" algn="just">
              <a:defRPr/>
            </a:pPr>
            <a:r>
              <a:rPr lang="sr-Cyrl-CS" sz="3200" dirty="0" smtClean="0">
                <a:latin typeface="Times New Roman" pitchFamily="18" charset="0"/>
              </a:rPr>
              <a:t>скраћење</a:t>
            </a:r>
            <a:r>
              <a:rPr lang="sr-Latn-CS" sz="3200" dirty="0" smtClean="0">
                <a:latin typeface="Times New Roman" pitchFamily="18" charset="0"/>
              </a:rPr>
              <a:t>, </a:t>
            </a:r>
            <a:r>
              <a:rPr lang="sr-Cyrl-CS" sz="3200" dirty="0" smtClean="0">
                <a:latin typeface="Times New Roman" pitchFamily="18" charset="0"/>
              </a:rPr>
              <a:t>размекшање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и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дилатација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en-US" sz="3200" i="1" dirty="0" err="1" smtClean="0">
                <a:latin typeface="Times New Roman" pitchFamily="18" charset="0"/>
              </a:rPr>
              <a:t>cervi</a:t>
            </a:r>
            <a:r>
              <a:rPr lang="sr-Latn-CS" sz="3200" i="1" dirty="0" smtClean="0">
                <a:latin typeface="Times New Roman" pitchFamily="18" charset="0"/>
              </a:rPr>
              <a:t>x</a:t>
            </a:r>
            <a:r>
              <a:rPr lang="en-US" sz="3200" i="1" dirty="0" smtClean="0">
                <a:latin typeface="Times New Roman" pitchFamily="18" charset="0"/>
              </a:rPr>
              <a:t>a</a:t>
            </a:r>
            <a:r>
              <a:rPr lang="sr-Latn-CS" sz="3200" dirty="0" smtClean="0">
                <a:latin typeface="Times New Roman" pitchFamily="18" charset="0"/>
              </a:rPr>
              <a:t> (</a:t>
            </a:r>
            <a:r>
              <a:rPr lang="sr-Cyrl-CS" sz="3200" dirty="0" smtClean="0">
                <a:latin typeface="Times New Roman" pitchFamily="18" charset="0"/>
              </a:rPr>
              <a:t>више</a:t>
            </a:r>
            <a:r>
              <a:rPr lang="sr-Latn-CS" sz="3200" dirty="0" smtClean="0">
                <a:latin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</a:rPr>
              <a:t>од</a:t>
            </a:r>
            <a:r>
              <a:rPr lang="sr-Latn-CS" sz="3200" dirty="0" smtClean="0">
                <a:latin typeface="Times New Roman" pitchFamily="18" charset="0"/>
              </a:rPr>
              <a:t> 2</a:t>
            </a:r>
            <a:r>
              <a:rPr lang="sr-Cyrl-CS" sz="3200" dirty="0" smtClean="0">
                <a:latin typeface="Times New Roman" pitchFamily="18" charset="0"/>
              </a:rPr>
              <a:t>цм</a:t>
            </a:r>
            <a:r>
              <a:rPr lang="sr-Latn-CS" sz="3200" dirty="0" smtClean="0">
                <a:latin typeface="Times New Roman" pitchFamily="18" charset="0"/>
              </a:rPr>
              <a:t>)</a:t>
            </a:r>
            <a:endParaRPr lang="sr-Latn-CS" sz="32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</a:rPr>
              <a:t>Токолитична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агонисти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б</a:t>
            </a:r>
            <a:r>
              <a:rPr lang="sr-Latn-CS" dirty="0" smtClean="0">
                <a:latin typeface="Times New Roman" pitchFamily="18" charset="0"/>
              </a:rPr>
              <a:t>-</a:t>
            </a:r>
            <a:r>
              <a:rPr lang="sr-Cyrl-CS" dirty="0" smtClean="0">
                <a:latin typeface="Times New Roman" pitchFamily="18" charset="0"/>
              </a:rPr>
              <a:t>адрене</a:t>
            </a:r>
            <a:r>
              <a:rPr lang="sr-Cyrl-CS" dirty="0">
                <a:latin typeface="Times New Roman" pitchFamily="18" charset="0"/>
              </a:rPr>
              <a:t>р</a:t>
            </a:r>
            <a:r>
              <a:rPr lang="sr-Cyrl-CS" dirty="0" smtClean="0">
                <a:latin typeface="Times New Roman" pitchFamily="18" charset="0"/>
              </a:rPr>
              <a:t>гичких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рецептора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</a:rPr>
              <a:t>ритордин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тербуталин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салбутамол</a:t>
            </a:r>
            <a:r>
              <a:rPr lang="sr-Latn-CS" dirty="0" smtClean="0">
                <a:latin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</a:rPr>
              <a:t>фенотерол</a:t>
            </a:r>
            <a:r>
              <a:rPr lang="sr-Latn-CS" dirty="0" smtClean="0">
                <a:latin typeface="Times New Roman" pitchFamily="18" charset="0"/>
              </a:rPr>
              <a:t>)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магнезјум</a:t>
            </a:r>
            <a:r>
              <a:rPr lang="sr-Latn-CS" dirty="0" smtClean="0">
                <a:latin typeface="Times New Roman" pitchFamily="18" charset="0"/>
              </a:rPr>
              <a:t>-</a:t>
            </a:r>
            <a:r>
              <a:rPr lang="sr-Cyrl-CS" dirty="0" smtClean="0">
                <a:latin typeface="Times New Roman" pitchFamily="18" charset="0"/>
              </a:rPr>
              <a:t>сулфат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инибитори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простагландина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блкатори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калцијумских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канала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антагонисти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окситоцина</a:t>
            </a:r>
            <a:r>
              <a:rPr lang="sr-Latn-CS" dirty="0" smtClean="0">
                <a:latin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</a:rPr>
              <a:t>атосибар</a:t>
            </a:r>
            <a:r>
              <a:rPr lang="sr-Latn-CS" dirty="0" smtClean="0">
                <a:latin typeface="Times New Roman" pitchFamily="18" charset="0"/>
              </a:rPr>
              <a:t>)</a:t>
            </a: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r>
              <a:rPr lang="sr-Cyrl-CS" dirty="0" smtClean="0">
                <a:latin typeface="Times New Roman" pitchFamily="18" charset="0"/>
              </a:rPr>
              <a:t>НО</a:t>
            </a:r>
            <a:r>
              <a:rPr lang="sr-Latn-CS" dirty="0" smtClean="0">
                <a:latin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</a:rPr>
              <a:t>донори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1077</Words>
  <Application>Microsoft Office PowerPoint</Application>
  <PresentationFormat>On-screen Show (4:3)</PresentationFormat>
  <Paragraphs>146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ПРЕТЕРМИНСКИ ПОРОЂАЈ И ПОСТТЕРМИНСКИ ПOРОЂАЈ</vt:lpstr>
      <vt:lpstr>ПРЕТЕРМИНСКИ ПОРОЂАЈ </vt:lpstr>
      <vt:lpstr>За преживљавање су значајни:</vt:lpstr>
      <vt:lpstr>Компликације:</vt:lpstr>
      <vt:lpstr>Разлози често вишеструки</vt:lpstr>
      <vt:lpstr>Од стране мајке:</vt:lpstr>
      <vt:lpstr>Фетални разлози</vt:lpstr>
      <vt:lpstr>Slide 8</vt:lpstr>
      <vt:lpstr>Токолитична терапија</vt:lpstr>
      <vt:lpstr>РДС</vt:lpstr>
      <vt:lpstr>Ризик настанка РСД обрнуто пропорционалан недељама гестације (НГ)</vt:lpstr>
      <vt:lpstr>Секундарно</vt:lpstr>
      <vt:lpstr>КЛИНИЧКА СЛИКА</vt:lpstr>
      <vt:lpstr>Антенатална кортикостероидна терапија</vt:lpstr>
      <vt:lpstr>ACS</vt:lpstr>
      <vt:lpstr>risk-benefit</vt:lpstr>
      <vt:lpstr>Prevremene rupture plodovih (PROM)</vt:lpstr>
      <vt:lpstr>Кортикостероиди</vt:lpstr>
      <vt:lpstr>значајно смањују:</vt:lpstr>
      <vt:lpstr>заједно уз surfaktant  умањују</vt:lpstr>
      <vt:lpstr>статистичка значајност у деце</vt:lpstr>
      <vt:lpstr>Једнократна примена &lt; 35 НГ не доводи до нежељених ефеката код мајке и детета</vt:lpstr>
      <vt:lpstr>ИНДИКАЦИЈЕ</vt:lpstr>
      <vt:lpstr>ПОСТТЕРМИНСКИ ПОРОЂАЈ</vt:lpstr>
      <vt:lpstr>РАЗЛОЗИ</vt:lpstr>
      <vt:lpstr>Синдром постматуритета</vt:lpstr>
      <vt:lpstr>Постоји placentna insuficijencija, смањенa количинa плoдoвe vode (притисак на пупчаник, hipoksija)</vt:lpstr>
      <vt:lpstr>Slide 28</vt:lpstr>
      <vt:lpstr>Биофизички методи праћења стања плода: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Janko Djuric</cp:lastModifiedBy>
  <cp:revision>19</cp:revision>
  <dcterms:created xsi:type="dcterms:W3CDTF">2015-06-03T13:08:42Z</dcterms:created>
  <dcterms:modified xsi:type="dcterms:W3CDTF">2015-06-25T08:43:04Z</dcterms:modified>
</cp:coreProperties>
</file>